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
  </p:notesMasterIdLst>
  <p:sldIdLst>
    <p:sldId id="256" r:id="rId2"/>
    <p:sldId id="257" r:id="rId3"/>
  </p:sldIdLst>
  <p:sldSz cx="27432000" cy="4876482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17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139"/>
    <p:restoredTop sz="96376"/>
  </p:normalViewPr>
  <p:slideViewPr>
    <p:cSldViewPr snapToGrid="0">
      <p:cViewPr>
        <p:scale>
          <a:sx n="40" d="100"/>
          <a:sy n="40" d="100"/>
        </p:scale>
        <p:origin x="6064"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K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FAAD52-6638-2546-8144-4DD06EBFEA3D}" type="datetimeFigureOut">
              <a:rPr lang="en-KR" smtClean="0"/>
              <a:t>9/2/24</a:t>
            </a:fld>
            <a:endParaRPr lang="en-KR"/>
          </a:p>
        </p:txBody>
      </p:sp>
      <p:sp>
        <p:nvSpPr>
          <p:cNvPr id="4" name="Slide Image Placeholder 3"/>
          <p:cNvSpPr>
            <a:spLocks noGrp="1" noRot="1" noChangeAspect="1"/>
          </p:cNvSpPr>
          <p:nvPr>
            <p:ph type="sldImg" idx="2"/>
          </p:nvPr>
        </p:nvSpPr>
        <p:spPr>
          <a:xfrm>
            <a:off x="2560638" y="1143000"/>
            <a:ext cx="1736725" cy="3086100"/>
          </a:xfrm>
          <a:prstGeom prst="rect">
            <a:avLst/>
          </a:prstGeom>
          <a:noFill/>
          <a:ln w="12700">
            <a:solidFill>
              <a:prstClr val="black"/>
            </a:solidFill>
          </a:ln>
        </p:spPr>
        <p:txBody>
          <a:bodyPr vert="horz" lIns="91440" tIns="45720" rIns="91440" bIns="45720" rtlCol="0" anchor="ctr"/>
          <a:lstStyle/>
          <a:p>
            <a:endParaRPr lang="en-K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K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3B13EF-3912-834D-9CAA-5BB44811D08C}" type="slidenum">
              <a:rPr lang="en-KR" smtClean="0"/>
              <a:t>‹#›</a:t>
            </a:fld>
            <a:endParaRPr lang="en-KR"/>
          </a:p>
        </p:txBody>
      </p:sp>
    </p:spTree>
    <p:extLst>
      <p:ext uri="{BB962C8B-B14F-4D97-AF65-F5344CB8AC3E}">
        <p14:creationId xmlns:p14="http://schemas.microsoft.com/office/powerpoint/2010/main" val="918562231"/>
      </p:ext>
    </p:extLst>
  </p:cSld>
  <p:clrMap bg1="lt1" tx1="dk1" bg2="lt2" tx2="dk2" accent1="accent1" accent2="accent2" accent3="accent3" accent4="accent4" accent5="accent5" accent6="accent6" hlink="hlink" folHlink="folHlink"/>
  <p:notesStyle>
    <a:lvl1pPr marL="0" algn="l" defTabSz="3657417" rtl="0" eaLnBrk="1" latinLnBrk="0" hangingPunct="1">
      <a:defRPr sz="4800" kern="1200">
        <a:solidFill>
          <a:schemeClr val="tx1"/>
        </a:solidFill>
        <a:latin typeface="+mn-lt"/>
        <a:ea typeface="+mn-ea"/>
        <a:cs typeface="+mn-cs"/>
      </a:defRPr>
    </a:lvl1pPr>
    <a:lvl2pPr marL="1828709" algn="l" defTabSz="3657417" rtl="0" eaLnBrk="1" latinLnBrk="0" hangingPunct="1">
      <a:defRPr sz="4800" kern="1200">
        <a:solidFill>
          <a:schemeClr val="tx1"/>
        </a:solidFill>
        <a:latin typeface="+mn-lt"/>
        <a:ea typeface="+mn-ea"/>
        <a:cs typeface="+mn-cs"/>
      </a:defRPr>
    </a:lvl2pPr>
    <a:lvl3pPr marL="3657417" algn="l" defTabSz="3657417" rtl="0" eaLnBrk="1" latinLnBrk="0" hangingPunct="1">
      <a:defRPr sz="4800" kern="1200">
        <a:solidFill>
          <a:schemeClr val="tx1"/>
        </a:solidFill>
        <a:latin typeface="+mn-lt"/>
        <a:ea typeface="+mn-ea"/>
        <a:cs typeface="+mn-cs"/>
      </a:defRPr>
    </a:lvl3pPr>
    <a:lvl4pPr marL="5486126" algn="l" defTabSz="3657417" rtl="0" eaLnBrk="1" latinLnBrk="0" hangingPunct="1">
      <a:defRPr sz="4800" kern="1200">
        <a:solidFill>
          <a:schemeClr val="tx1"/>
        </a:solidFill>
        <a:latin typeface="+mn-lt"/>
        <a:ea typeface="+mn-ea"/>
        <a:cs typeface="+mn-cs"/>
      </a:defRPr>
    </a:lvl4pPr>
    <a:lvl5pPr marL="7314834" algn="l" defTabSz="3657417" rtl="0" eaLnBrk="1" latinLnBrk="0" hangingPunct="1">
      <a:defRPr sz="4800" kern="1200">
        <a:solidFill>
          <a:schemeClr val="tx1"/>
        </a:solidFill>
        <a:latin typeface="+mn-lt"/>
        <a:ea typeface="+mn-ea"/>
        <a:cs typeface="+mn-cs"/>
      </a:defRPr>
    </a:lvl5pPr>
    <a:lvl6pPr marL="9143543" algn="l" defTabSz="3657417" rtl="0" eaLnBrk="1" latinLnBrk="0" hangingPunct="1">
      <a:defRPr sz="4800" kern="1200">
        <a:solidFill>
          <a:schemeClr val="tx1"/>
        </a:solidFill>
        <a:latin typeface="+mn-lt"/>
        <a:ea typeface="+mn-ea"/>
        <a:cs typeface="+mn-cs"/>
      </a:defRPr>
    </a:lvl6pPr>
    <a:lvl7pPr marL="10972251" algn="l" defTabSz="3657417" rtl="0" eaLnBrk="1" latinLnBrk="0" hangingPunct="1">
      <a:defRPr sz="4800" kern="1200">
        <a:solidFill>
          <a:schemeClr val="tx1"/>
        </a:solidFill>
        <a:latin typeface="+mn-lt"/>
        <a:ea typeface="+mn-ea"/>
        <a:cs typeface="+mn-cs"/>
      </a:defRPr>
    </a:lvl7pPr>
    <a:lvl8pPr marL="12800960" algn="l" defTabSz="3657417" rtl="0" eaLnBrk="1" latinLnBrk="0" hangingPunct="1">
      <a:defRPr sz="4800" kern="1200">
        <a:solidFill>
          <a:schemeClr val="tx1"/>
        </a:solidFill>
        <a:latin typeface="+mn-lt"/>
        <a:ea typeface="+mn-ea"/>
        <a:cs typeface="+mn-cs"/>
      </a:defRPr>
    </a:lvl8pPr>
    <a:lvl9pPr marL="14629668" algn="l" defTabSz="3657417" rtl="0" eaLnBrk="1" latinLnBrk="0" hangingPunct="1">
      <a:defRPr sz="4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KR" dirty="0"/>
          </a:p>
        </p:txBody>
      </p:sp>
      <p:sp>
        <p:nvSpPr>
          <p:cNvPr id="4" name="Slide Number Placeholder 3"/>
          <p:cNvSpPr>
            <a:spLocks noGrp="1"/>
          </p:cNvSpPr>
          <p:nvPr>
            <p:ph type="sldNum" sz="quarter" idx="5"/>
          </p:nvPr>
        </p:nvSpPr>
        <p:spPr/>
        <p:txBody>
          <a:bodyPr/>
          <a:lstStyle/>
          <a:p>
            <a:fld id="{093B13EF-3912-834D-9CAA-5BB44811D08C}" type="slidenum">
              <a:rPr lang="en-KR" smtClean="0"/>
              <a:t>1</a:t>
            </a:fld>
            <a:endParaRPr lang="en-KR"/>
          </a:p>
        </p:txBody>
      </p:sp>
    </p:spTree>
    <p:extLst>
      <p:ext uri="{BB962C8B-B14F-4D97-AF65-F5344CB8AC3E}">
        <p14:creationId xmlns:p14="http://schemas.microsoft.com/office/powerpoint/2010/main" val="33137954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KR" dirty="0"/>
          </a:p>
        </p:txBody>
      </p:sp>
      <p:sp>
        <p:nvSpPr>
          <p:cNvPr id="4" name="Slide Number Placeholder 3"/>
          <p:cNvSpPr>
            <a:spLocks noGrp="1"/>
          </p:cNvSpPr>
          <p:nvPr>
            <p:ph type="sldNum" sz="quarter" idx="5"/>
          </p:nvPr>
        </p:nvSpPr>
        <p:spPr/>
        <p:txBody>
          <a:bodyPr/>
          <a:lstStyle/>
          <a:p>
            <a:fld id="{093B13EF-3912-834D-9CAA-5BB44811D08C}" type="slidenum">
              <a:rPr lang="en-KR" smtClean="0"/>
              <a:t>2</a:t>
            </a:fld>
            <a:endParaRPr lang="en-KR"/>
          </a:p>
        </p:txBody>
      </p:sp>
    </p:spTree>
    <p:extLst>
      <p:ext uri="{BB962C8B-B14F-4D97-AF65-F5344CB8AC3E}">
        <p14:creationId xmlns:p14="http://schemas.microsoft.com/office/powerpoint/2010/main" val="41229281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7980728"/>
            <a:ext cx="23317200" cy="16977384"/>
          </a:xfrm>
        </p:spPr>
        <p:txBody>
          <a:bodyPr anchor="b"/>
          <a:lstStyle>
            <a:lvl1pPr algn="ctr">
              <a:defRPr sz="18000"/>
            </a:lvl1pPr>
          </a:lstStyle>
          <a:p>
            <a:r>
              <a:rPr lang="en-US"/>
              <a:t>Click to edit Master title style</a:t>
            </a:r>
            <a:endParaRPr lang="en-US" dirty="0"/>
          </a:p>
        </p:txBody>
      </p:sp>
      <p:sp>
        <p:nvSpPr>
          <p:cNvPr id="3" name="Subtitle 2"/>
          <p:cNvSpPr>
            <a:spLocks noGrp="1"/>
          </p:cNvSpPr>
          <p:nvPr>
            <p:ph type="subTitle" idx="1"/>
          </p:nvPr>
        </p:nvSpPr>
        <p:spPr>
          <a:xfrm>
            <a:off x="3429000" y="25612825"/>
            <a:ext cx="20574000" cy="11773541"/>
          </a:xfrm>
        </p:spPr>
        <p:txBody>
          <a:bodyPr/>
          <a:lstStyle>
            <a:lvl1pPr marL="0" indent="0" algn="ctr">
              <a:buNone/>
              <a:defRPr sz="7200"/>
            </a:lvl1pPr>
            <a:lvl2pPr marL="1371600" indent="0" algn="ctr">
              <a:buNone/>
              <a:defRPr sz="6000"/>
            </a:lvl2pPr>
            <a:lvl3pPr marL="2743200" indent="0" algn="ctr">
              <a:buNone/>
              <a:defRPr sz="5400"/>
            </a:lvl3pPr>
            <a:lvl4pPr marL="4114800" indent="0" algn="ctr">
              <a:buNone/>
              <a:defRPr sz="4800"/>
            </a:lvl4pPr>
            <a:lvl5pPr marL="5486400" indent="0" algn="ctr">
              <a:buNone/>
              <a:defRPr sz="4800"/>
            </a:lvl5pPr>
            <a:lvl6pPr marL="6858000" indent="0" algn="ctr">
              <a:buNone/>
              <a:defRPr sz="4800"/>
            </a:lvl6pPr>
            <a:lvl7pPr marL="8229600" indent="0" algn="ctr">
              <a:buNone/>
              <a:defRPr sz="4800"/>
            </a:lvl7pPr>
            <a:lvl8pPr marL="9601200" indent="0" algn="ctr">
              <a:buNone/>
              <a:defRPr sz="4800"/>
            </a:lvl8pPr>
            <a:lvl9pPr marL="10972800" indent="0" algn="ctr">
              <a:buNone/>
              <a:defRPr sz="4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FE1A944-0B17-8F41-894E-4FD5CA865BB5}" type="datetimeFigureOut">
              <a:rPr lang="en-KR" smtClean="0"/>
              <a:t>8/31/24</a:t>
            </a:fld>
            <a:endParaRPr lang="en-KR"/>
          </a:p>
        </p:txBody>
      </p:sp>
      <p:sp>
        <p:nvSpPr>
          <p:cNvPr id="5" name="Footer Placeholder 4"/>
          <p:cNvSpPr>
            <a:spLocks noGrp="1"/>
          </p:cNvSpPr>
          <p:nvPr>
            <p:ph type="ftr" sz="quarter" idx="11"/>
          </p:nvPr>
        </p:nvSpPr>
        <p:spPr/>
        <p:txBody>
          <a:bodyPr/>
          <a:lstStyle/>
          <a:p>
            <a:endParaRPr lang="en-KR"/>
          </a:p>
        </p:txBody>
      </p:sp>
      <p:sp>
        <p:nvSpPr>
          <p:cNvPr id="6" name="Slide Number Placeholder 5"/>
          <p:cNvSpPr>
            <a:spLocks noGrp="1"/>
          </p:cNvSpPr>
          <p:nvPr>
            <p:ph type="sldNum" sz="quarter" idx="12"/>
          </p:nvPr>
        </p:nvSpPr>
        <p:spPr/>
        <p:txBody>
          <a:bodyPr/>
          <a:lstStyle/>
          <a:p>
            <a:fld id="{51C7336F-3DF6-F740-ABB9-136D3F2CE304}" type="slidenum">
              <a:rPr lang="en-KR" smtClean="0"/>
              <a:t>‹#›</a:t>
            </a:fld>
            <a:endParaRPr lang="en-KR"/>
          </a:p>
        </p:txBody>
      </p:sp>
    </p:spTree>
    <p:extLst>
      <p:ext uri="{BB962C8B-B14F-4D97-AF65-F5344CB8AC3E}">
        <p14:creationId xmlns:p14="http://schemas.microsoft.com/office/powerpoint/2010/main" val="36486363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E1A944-0B17-8F41-894E-4FD5CA865BB5}" type="datetimeFigureOut">
              <a:rPr lang="en-KR" smtClean="0"/>
              <a:t>8/31/24</a:t>
            </a:fld>
            <a:endParaRPr lang="en-KR"/>
          </a:p>
        </p:txBody>
      </p:sp>
      <p:sp>
        <p:nvSpPr>
          <p:cNvPr id="5" name="Footer Placeholder 4"/>
          <p:cNvSpPr>
            <a:spLocks noGrp="1"/>
          </p:cNvSpPr>
          <p:nvPr>
            <p:ph type="ftr" sz="quarter" idx="11"/>
          </p:nvPr>
        </p:nvSpPr>
        <p:spPr/>
        <p:txBody>
          <a:bodyPr/>
          <a:lstStyle/>
          <a:p>
            <a:endParaRPr lang="en-KR"/>
          </a:p>
        </p:txBody>
      </p:sp>
      <p:sp>
        <p:nvSpPr>
          <p:cNvPr id="6" name="Slide Number Placeholder 5"/>
          <p:cNvSpPr>
            <a:spLocks noGrp="1"/>
          </p:cNvSpPr>
          <p:nvPr>
            <p:ph type="sldNum" sz="quarter" idx="12"/>
          </p:nvPr>
        </p:nvSpPr>
        <p:spPr/>
        <p:txBody>
          <a:bodyPr/>
          <a:lstStyle/>
          <a:p>
            <a:fld id="{51C7336F-3DF6-F740-ABB9-136D3F2CE304}" type="slidenum">
              <a:rPr lang="en-KR" smtClean="0"/>
              <a:t>‹#›</a:t>
            </a:fld>
            <a:endParaRPr lang="en-KR"/>
          </a:p>
        </p:txBody>
      </p:sp>
    </p:spTree>
    <p:extLst>
      <p:ext uri="{BB962C8B-B14F-4D97-AF65-F5344CB8AC3E}">
        <p14:creationId xmlns:p14="http://schemas.microsoft.com/office/powerpoint/2010/main" val="1915419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9631027" y="2596275"/>
            <a:ext cx="5915025" cy="413259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885952" y="2596275"/>
            <a:ext cx="17402175" cy="4132593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E1A944-0B17-8F41-894E-4FD5CA865BB5}" type="datetimeFigureOut">
              <a:rPr lang="en-KR" smtClean="0"/>
              <a:t>8/31/24</a:t>
            </a:fld>
            <a:endParaRPr lang="en-KR"/>
          </a:p>
        </p:txBody>
      </p:sp>
      <p:sp>
        <p:nvSpPr>
          <p:cNvPr id="5" name="Footer Placeholder 4"/>
          <p:cNvSpPr>
            <a:spLocks noGrp="1"/>
          </p:cNvSpPr>
          <p:nvPr>
            <p:ph type="ftr" sz="quarter" idx="11"/>
          </p:nvPr>
        </p:nvSpPr>
        <p:spPr/>
        <p:txBody>
          <a:bodyPr/>
          <a:lstStyle/>
          <a:p>
            <a:endParaRPr lang="en-KR"/>
          </a:p>
        </p:txBody>
      </p:sp>
      <p:sp>
        <p:nvSpPr>
          <p:cNvPr id="6" name="Slide Number Placeholder 5"/>
          <p:cNvSpPr>
            <a:spLocks noGrp="1"/>
          </p:cNvSpPr>
          <p:nvPr>
            <p:ph type="sldNum" sz="quarter" idx="12"/>
          </p:nvPr>
        </p:nvSpPr>
        <p:spPr/>
        <p:txBody>
          <a:bodyPr/>
          <a:lstStyle/>
          <a:p>
            <a:fld id="{51C7336F-3DF6-F740-ABB9-136D3F2CE304}" type="slidenum">
              <a:rPr lang="en-KR" smtClean="0"/>
              <a:t>‹#›</a:t>
            </a:fld>
            <a:endParaRPr lang="en-KR"/>
          </a:p>
        </p:txBody>
      </p:sp>
    </p:spTree>
    <p:extLst>
      <p:ext uri="{BB962C8B-B14F-4D97-AF65-F5344CB8AC3E}">
        <p14:creationId xmlns:p14="http://schemas.microsoft.com/office/powerpoint/2010/main" val="13414722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E1A944-0B17-8F41-894E-4FD5CA865BB5}" type="datetimeFigureOut">
              <a:rPr lang="en-KR" smtClean="0"/>
              <a:t>8/31/24</a:t>
            </a:fld>
            <a:endParaRPr lang="en-KR"/>
          </a:p>
        </p:txBody>
      </p:sp>
      <p:sp>
        <p:nvSpPr>
          <p:cNvPr id="5" name="Footer Placeholder 4"/>
          <p:cNvSpPr>
            <a:spLocks noGrp="1"/>
          </p:cNvSpPr>
          <p:nvPr>
            <p:ph type="ftr" sz="quarter" idx="11"/>
          </p:nvPr>
        </p:nvSpPr>
        <p:spPr/>
        <p:txBody>
          <a:bodyPr/>
          <a:lstStyle/>
          <a:p>
            <a:endParaRPr lang="en-KR"/>
          </a:p>
        </p:txBody>
      </p:sp>
      <p:sp>
        <p:nvSpPr>
          <p:cNvPr id="6" name="Slide Number Placeholder 5"/>
          <p:cNvSpPr>
            <a:spLocks noGrp="1"/>
          </p:cNvSpPr>
          <p:nvPr>
            <p:ph type="sldNum" sz="quarter" idx="12"/>
          </p:nvPr>
        </p:nvSpPr>
        <p:spPr/>
        <p:txBody>
          <a:bodyPr/>
          <a:lstStyle/>
          <a:p>
            <a:fld id="{51C7336F-3DF6-F740-ABB9-136D3F2CE304}" type="slidenum">
              <a:rPr lang="en-KR" smtClean="0"/>
              <a:t>‹#›</a:t>
            </a:fld>
            <a:endParaRPr lang="en-KR"/>
          </a:p>
        </p:txBody>
      </p:sp>
    </p:spTree>
    <p:extLst>
      <p:ext uri="{BB962C8B-B14F-4D97-AF65-F5344CB8AC3E}">
        <p14:creationId xmlns:p14="http://schemas.microsoft.com/office/powerpoint/2010/main" val="33728747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871664" y="12157356"/>
            <a:ext cx="23660100" cy="20284809"/>
          </a:xfrm>
        </p:spPr>
        <p:txBody>
          <a:bodyPr anchor="b"/>
          <a:lstStyle>
            <a:lvl1pPr>
              <a:defRPr sz="18000"/>
            </a:lvl1pPr>
          </a:lstStyle>
          <a:p>
            <a:r>
              <a:rPr lang="en-US"/>
              <a:t>Click to edit Master title style</a:t>
            </a:r>
            <a:endParaRPr lang="en-US" dirty="0"/>
          </a:p>
        </p:txBody>
      </p:sp>
      <p:sp>
        <p:nvSpPr>
          <p:cNvPr id="3" name="Text Placeholder 2"/>
          <p:cNvSpPr>
            <a:spLocks noGrp="1"/>
          </p:cNvSpPr>
          <p:nvPr>
            <p:ph type="body" idx="1"/>
          </p:nvPr>
        </p:nvSpPr>
        <p:spPr>
          <a:xfrm>
            <a:off x="1871664" y="32634067"/>
            <a:ext cx="23660100" cy="10667302"/>
          </a:xfrm>
        </p:spPr>
        <p:txBody>
          <a:bodyPr/>
          <a:lstStyle>
            <a:lvl1pPr marL="0" indent="0">
              <a:buNone/>
              <a:defRPr sz="7200">
                <a:solidFill>
                  <a:schemeClr val="tx1">
                    <a:tint val="82000"/>
                  </a:schemeClr>
                </a:solidFill>
              </a:defRPr>
            </a:lvl1pPr>
            <a:lvl2pPr marL="1371600" indent="0">
              <a:buNone/>
              <a:defRPr sz="6000">
                <a:solidFill>
                  <a:schemeClr val="tx1">
                    <a:tint val="82000"/>
                  </a:schemeClr>
                </a:solidFill>
              </a:defRPr>
            </a:lvl2pPr>
            <a:lvl3pPr marL="2743200" indent="0">
              <a:buNone/>
              <a:defRPr sz="5400">
                <a:solidFill>
                  <a:schemeClr val="tx1">
                    <a:tint val="82000"/>
                  </a:schemeClr>
                </a:solidFill>
              </a:defRPr>
            </a:lvl3pPr>
            <a:lvl4pPr marL="4114800" indent="0">
              <a:buNone/>
              <a:defRPr sz="4800">
                <a:solidFill>
                  <a:schemeClr val="tx1">
                    <a:tint val="82000"/>
                  </a:schemeClr>
                </a:solidFill>
              </a:defRPr>
            </a:lvl4pPr>
            <a:lvl5pPr marL="5486400" indent="0">
              <a:buNone/>
              <a:defRPr sz="4800">
                <a:solidFill>
                  <a:schemeClr val="tx1">
                    <a:tint val="82000"/>
                  </a:schemeClr>
                </a:solidFill>
              </a:defRPr>
            </a:lvl5pPr>
            <a:lvl6pPr marL="6858000" indent="0">
              <a:buNone/>
              <a:defRPr sz="4800">
                <a:solidFill>
                  <a:schemeClr val="tx1">
                    <a:tint val="82000"/>
                  </a:schemeClr>
                </a:solidFill>
              </a:defRPr>
            </a:lvl6pPr>
            <a:lvl7pPr marL="8229600" indent="0">
              <a:buNone/>
              <a:defRPr sz="4800">
                <a:solidFill>
                  <a:schemeClr val="tx1">
                    <a:tint val="82000"/>
                  </a:schemeClr>
                </a:solidFill>
              </a:defRPr>
            </a:lvl7pPr>
            <a:lvl8pPr marL="9601200" indent="0">
              <a:buNone/>
              <a:defRPr sz="4800">
                <a:solidFill>
                  <a:schemeClr val="tx1">
                    <a:tint val="82000"/>
                  </a:schemeClr>
                </a:solidFill>
              </a:defRPr>
            </a:lvl8pPr>
            <a:lvl9pPr marL="10972800" indent="0">
              <a:buNone/>
              <a:defRPr sz="48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FE1A944-0B17-8F41-894E-4FD5CA865BB5}" type="datetimeFigureOut">
              <a:rPr lang="en-KR" smtClean="0"/>
              <a:t>8/31/24</a:t>
            </a:fld>
            <a:endParaRPr lang="en-KR"/>
          </a:p>
        </p:txBody>
      </p:sp>
      <p:sp>
        <p:nvSpPr>
          <p:cNvPr id="5" name="Footer Placeholder 4"/>
          <p:cNvSpPr>
            <a:spLocks noGrp="1"/>
          </p:cNvSpPr>
          <p:nvPr>
            <p:ph type="ftr" sz="quarter" idx="11"/>
          </p:nvPr>
        </p:nvSpPr>
        <p:spPr/>
        <p:txBody>
          <a:bodyPr/>
          <a:lstStyle/>
          <a:p>
            <a:endParaRPr lang="en-KR"/>
          </a:p>
        </p:txBody>
      </p:sp>
      <p:sp>
        <p:nvSpPr>
          <p:cNvPr id="6" name="Slide Number Placeholder 5"/>
          <p:cNvSpPr>
            <a:spLocks noGrp="1"/>
          </p:cNvSpPr>
          <p:nvPr>
            <p:ph type="sldNum" sz="quarter" idx="12"/>
          </p:nvPr>
        </p:nvSpPr>
        <p:spPr/>
        <p:txBody>
          <a:bodyPr/>
          <a:lstStyle/>
          <a:p>
            <a:fld id="{51C7336F-3DF6-F740-ABB9-136D3F2CE304}" type="slidenum">
              <a:rPr lang="en-KR" smtClean="0"/>
              <a:t>‹#›</a:t>
            </a:fld>
            <a:endParaRPr lang="en-KR"/>
          </a:p>
        </p:txBody>
      </p:sp>
    </p:spTree>
    <p:extLst>
      <p:ext uri="{BB962C8B-B14F-4D97-AF65-F5344CB8AC3E}">
        <p14:creationId xmlns:p14="http://schemas.microsoft.com/office/powerpoint/2010/main" val="22790384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85950" y="12981377"/>
            <a:ext cx="11658600" cy="3094083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3887450" y="12981377"/>
            <a:ext cx="11658600" cy="3094083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FE1A944-0B17-8F41-894E-4FD5CA865BB5}" type="datetimeFigureOut">
              <a:rPr lang="en-KR" smtClean="0"/>
              <a:t>8/31/24</a:t>
            </a:fld>
            <a:endParaRPr lang="en-KR"/>
          </a:p>
        </p:txBody>
      </p:sp>
      <p:sp>
        <p:nvSpPr>
          <p:cNvPr id="6" name="Footer Placeholder 5"/>
          <p:cNvSpPr>
            <a:spLocks noGrp="1"/>
          </p:cNvSpPr>
          <p:nvPr>
            <p:ph type="ftr" sz="quarter" idx="11"/>
          </p:nvPr>
        </p:nvSpPr>
        <p:spPr/>
        <p:txBody>
          <a:bodyPr/>
          <a:lstStyle/>
          <a:p>
            <a:endParaRPr lang="en-KR"/>
          </a:p>
        </p:txBody>
      </p:sp>
      <p:sp>
        <p:nvSpPr>
          <p:cNvPr id="7" name="Slide Number Placeholder 6"/>
          <p:cNvSpPr>
            <a:spLocks noGrp="1"/>
          </p:cNvSpPr>
          <p:nvPr>
            <p:ph type="sldNum" sz="quarter" idx="12"/>
          </p:nvPr>
        </p:nvSpPr>
        <p:spPr/>
        <p:txBody>
          <a:bodyPr/>
          <a:lstStyle/>
          <a:p>
            <a:fld id="{51C7336F-3DF6-F740-ABB9-136D3F2CE304}" type="slidenum">
              <a:rPr lang="en-KR" smtClean="0"/>
              <a:t>‹#›</a:t>
            </a:fld>
            <a:endParaRPr lang="en-KR"/>
          </a:p>
        </p:txBody>
      </p:sp>
    </p:spTree>
    <p:extLst>
      <p:ext uri="{BB962C8B-B14F-4D97-AF65-F5344CB8AC3E}">
        <p14:creationId xmlns:p14="http://schemas.microsoft.com/office/powerpoint/2010/main" val="19192027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596286"/>
            <a:ext cx="23660100" cy="9425612"/>
          </a:xfrm>
        </p:spPr>
        <p:txBody>
          <a:bodyPr/>
          <a:lstStyle/>
          <a:p>
            <a:r>
              <a:rPr lang="en-US"/>
              <a:t>Click to edit Master title style</a:t>
            </a:r>
            <a:endParaRPr lang="en-US" dirty="0"/>
          </a:p>
        </p:txBody>
      </p:sp>
      <p:sp>
        <p:nvSpPr>
          <p:cNvPr id="3" name="Text Placeholder 2"/>
          <p:cNvSpPr>
            <a:spLocks noGrp="1"/>
          </p:cNvSpPr>
          <p:nvPr>
            <p:ph type="body" idx="1"/>
          </p:nvPr>
        </p:nvSpPr>
        <p:spPr>
          <a:xfrm>
            <a:off x="1889526" y="11954159"/>
            <a:ext cx="11605020" cy="5858548"/>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4" name="Content Placeholder 3"/>
          <p:cNvSpPr>
            <a:spLocks noGrp="1"/>
          </p:cNvSpPr>
          <p:nvPr>
            <p:ph sz="half" idx="2"/>
          </p:nvPr>
        </p:nvSpPr>
        <p:spPr>
          <a:xfrm>
            <a:off x="1889526" y="17812707"/>
            <a:ext cx="11605020" cy="2619980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3887451" y="11954159"/>
            <a:ext cx="11662173" cy="5858548"/>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6" name="Content Placeholder 5"/>
          <p:cNvSpPr>
            <a:spLocks noGrp="1"/>
          </p:cNvSpPr>
          <p:nvPr>
            <p:ph sz="quarter" idx="4"/>
          </p:nvPr>
        </p:nvSpPr>
        <p:spPr>
          <a:xfrm>
            <a:off x="13887451" y="17812707"/>
            <a:ext cx="11662173" cy="2619980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FE1A944-0B17-8F41-894E-4FD5CA865BB5}" type="datetimeFigureOut">
              <a:rPr lang="en-KR" smtClean="0"/>
              <a:t>8/31/24</a:t>
            </a:fld>
            <a:endParaRPr lang="en-KR"/>
          </a:p>
        </p:txBody>
      </p:sp>
      <p:sp>
        <p:nvSpPr>
          <p:cNvPr id="8" name="Footer Placeholder 7"/>
          <p:cNvSpPr>
            <a:spLocks noGrp="1"/>
          </p:cNvSpPr>
          <p:nvPr>
            <p:ph type="ftr" sz="quarter" idx="11"/>
          </p:nvPr>
        </p:nvSpPr>
        <p:spPr/>
        <p:txBody>
          <a:bodyPr/>
          <a:lstStyle/>
          <a:p>
            <a:endParaRPr lang="en-KR"/>
          </a:p>
        </p:txBody>
      </p:sp>
      <p:sp>
        <p:nvSpPr>
          <p:cNvPr id="9" name="Slide Number Placeholder 8"/>
          <p:cNvSpPr>
            <a:spLocks noGrp="1"/>
          </p:cNvSpPr>
          <p:nvPr>
            <p:ph type="sldNum" sz="quarter" idx="12"/>
          </p:nvPr>
        </p:nvSpPr>
        <p:spPr/>
        <p:txBody>
          <a:bodyPr/>
          <a:lstStyle/>
          <a:p>
            <a:fld id="{51C7336F-3DF6-F740-ABB9-136D3F2CE304}" type="slidenum">
              <a:rPr lang="en-KR" smtClean="0"/>
              <a:t>‹#›</a:t>
            </a:fld>
            <a:endParaRPr lang="en-KR"/>
          </a:p>
        </p:txBody>
      </p:sp>
    </p:spTree>
    <p:extLst>
      <p:ext uri="{BB962C8B-B14F-4D97-AF65-F5344CB8AC3E}">
        <p14:creationId xmlns:p14="http://schemas.microsoft.com/office/powerpoint/2010/main" val="2233184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FE1A944-0B17-8F41-894E-4FD5CA865BB5}" type="datetimeFigureOut">
              <a:rPr lang="en-KR" smtClean="0"/>
              <a:t>8/31/24</a:t>
            </a:fld>
            <a:endParaRPr lang="en-KR"/>
          </a:p>
        </p:txBody>
      </p:sp>
      <p:sp>
        <p:nvSpPr>
          <p:cNvPr id="4" name="Footer Placeholder 3"/>
          <p:cNvSpPr>
            <a:spLocks noGrp="1"/>
          </p:cNvSpPr>
          <p:nvPr>
            <p:ph type="ftr" sz="quarter" idx="11"/>
          </p:nvPr>
        </p:nvSpPr>
        <p:spPr/>
        <p:txBody>
          <a:bodyPr/>
          <a:lstStyle/>
          <a:p>
            <a:endParaRPr lang="en-KR"/>
          </a:p>
        </p:txBody>
      </p:sp>
      <p:sp>
        <p:nvSpPr>
          <p:cNvPr id="5" name="Slide Number Placeholder 4"/>
          <p:cNvSpPr>
            <a:spLocks noGrp="1"/>
          </p:cNvSpPr>
          <p:nvPr>
            <p:ph type="sldNum" sz="quarter" idx="12"/>
          </p:nvPr>
        </p:nvSpPr>
        <p:spPr/>
        <p:txBody>
          <a:bodyPr/>
          <a:lstStyle/>
          <a:p>
            <a:fld id="{51C7336F-3DF6-F740-ABB9-136D3F2CE304}" type="slidenum">
              <a:rPr lang="en-KR" smtClean="0"/>
              <a:t>‹#›</a:t>
            </a:fld>
            <a:endParaRPr lang="en-KR"/>
          </a:p>
        </p:txBody>
      </p:sp>
    </p:spTree>
    <p:extLst>
      <p:ext uri="{BB962C8B-B14F-4D97-AF65-F5344CB8AC3E}">
        <p14:creationId xmlns:p14="http://schemas.microsoft.com/office/powerpoint/2010/main" val="8558910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E1A944-0B17-8F41-894E-4FD5CA865BB5}" type="datetimeFigureOut">
              <a:rPr lang="en-KR" smtClean="0"/>
              <a:t>8/31/24</a:t>
            </a:fld>
            <a:endParaRPr lang="en-KR"/>
          </a:p>
        </p:txBody>
      </p:sp>
      <p:sp>
        <p:nvSpPr>
          <p:cNvPr id="3" name="Footer Placeholder 2"/>
          <p:cNvSpPr>
            <a:spLocks noGrp="1"/>
          </p:cNvSpPr>
          <p:nvPr>
            <p:ph type="ftr" sz="quarter" idx="11"/>
          </p:nvPr>
        </p:nvSpPr>
        <p:spPr/>
        <p:txBody>
          <a:bodyPr/>
          <a:lstStyle/>
          <a:p>
            <a:endParaRPr lang="en-KR"/>
          </a:p>
        </p:txBody>
      </p:sp>
      <p:sp>
        <p:nvSpPr>
          <p:cNvPr id="4" name="Slide Number Placeholder 3"/>
          <p:cNvSpPr>
            <a:spLocks noGrp="1"/>
          </p:cNvSpPr>
          <p:nvPr>
            <p:ph type="sldNum" sz="quarter" idx="12"/>
          </p:nvPr>
        </p:nvSpPr>
        <p:spPr/>
        <p:txBody>
          <a:bodyPr/>
          <a:lstStyle/>
          <a:p>
            <a:fld id="{51C7336F-3DF6-F740-ABB9-136D3F2CE304}" type="slidenum">
              <a:rPr lang="en-KR" smtClean="0"/>
              <a:t>‹#›</a:t>
            </a:fld>
            <a:endParaRPr lang="en-KR"/>
          </a:p>
        </p:txBody>
      </p:sp>
    </p:spTree>
    <p:extLst>
      <p:ext uri="{BB962C8B-B14F-4D97-AF65-F5344CB8AC3E}">
        <p14:creationId xmlns:p14="http://schemas.microsoft.com/office/powerpoint/2010/main" val="4826058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3250988"/>
            <a:ext cx="8847534" cy="11378459"/>
          </a:xfrm>
        </p:spPr>
        <p:txBody>
          <a:bodyPr anchor="b"/>
          <a:lstStyle>
            <a:lvl1pPr>
              <a:defRPr sz="9600"/>
            </a:lvl1pPr>
          </a:lstStyle>
          <a:p>
            <a:r>
              <a:rPr lang="en-US"/>
              <a:t>Click to edit Master title style</a:t>
            </a:r>
            <a:endParaRPr lang="en-US" dirty="0"/>
          </a:p>
        </p:txBody>
      </p:sp>
      <p:sp>
        <p:nvSpPr>
          <p:cNvPr id="3" name="Content Placeholder 2"/>
          <p:cNvSpPr>
            <a:spLocks noGrp="1"/>
          </p:cNvSpPr>
          <p:nvPr>
            <p:ph idx="1"/>
          </p:nvPr>
        </p:nvSpPr>
        <p:spPr>
          <a:xfrm>
            <a:off x="11662173" y="7021242"/>
            <a:ext cx="13887450" cy="34654633"/>
          </a:xfrm>
        </p:spPr>
        <p:txBody>
          <a:bodyPr/>
          <a:lstStyle>
            <a:lvl1pPr>
              <a:defRPr sz="9600"/>
            </a:lvl1pPr>
            <a:lvl2pPr>
              <a:defRPr sz="8400"/>
            </a:lvl2pPr>
            <a:lvl3pPr>
              <a:defRPr sz="7200"/>
            </a:lvl3pPr>
            <a:lvl4pPr>
              <a:defRPr sz="6000"/>
            </a:lvl4pPr>
            <a:lvl5pPr>
              <a:defRPr sz="6000"/>
            </a:lvl5pPr>
            <a:lvl6pPr>
              <a:defRPr sz="6000"/>
            </a:lvl6pPr>
            <a:lvl7pPr>
              <a:defRPr sz="6000"/>
            </a:lvl7pPr>
            <a:lvl8pPr>
              <a:defRPr sz="6000"/>
            </a:lvl8pPr>
            <a:lvl9pPr>
              <a:defRPr sz="6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889523" y="14629448"/>
            <a:ext cx="8847534" cy="27102861"/>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DFE1A944-0B17-8F41-894E-4FD5CA865BB5}" type="datetimeFigureOut">
              <a:rPr lang="en-KR" smtClean="0"/>
              <a:t>8/31/24</a:t>
            </a:fld>
            <a:endParaRPr lang="en-KR"/>
          </a:p>
        </p:txBody>
      </p:sp>
      <p:sp>
        <p:nvSpPr>
          <p:cNvPr id="6" name="Footer Placeholder 5"/>
          <p:cNvSpPr>
            <a:spLocks noGrp="1"/>
          </p:cNvSpPr>
          <p:nvPr>
            <p:ph type="ftr" sz="quarter" idx="11"/>
          </p:nvPr>
        </p:nvSpPr>
        <p:spPr/>
        <p:txBody>
          <a:bodyPr/>
          <a:lstStyle/>
          <a:p>
            <a:endParaRPr lang="en-KR"/>
          </a:p>
        </p:txBody>
      </p:sp>
      <p:sp>
        <p:nvSpPr>
          <p:cNvPr id="7" name="Slide Number Placeholder 6"/>
          <p:cNvSpPr>
            <a:spLocks noGrp="1"/>
          </p:cNvSpPr>
          <p:nvPr>
            <p:ph type="sldNum" sz="quarter" idx="12"/>
          </p:nvPr>
        </p:nvSpPr>
        <p:spPr/>
        <p:txBody>
          <a:bodyPr/>
          <a:lstStyle/>
          <a:p>
            <a:fld id="{51C7336F-3DF6-F740-ABB9-136D3F2CE304}" type="slidenum">
              <a:rPr lang="en-KR" smtClean="0"/>
              <a:t>‹#›</a:t>
            </a:fld>
            <a:endParaRPr lang="en-KR"/>
          </a:p>
        </p:txBody>
      </p:sp>
    </p:spTree>
    <p:extLst>
      <p:ext uri="{BB962C8B-B14F-4D97-AF65-F5344CB8AC3E}">
        <p14:creationId xmlns:p14="http://schemas.microsoft.com/office/powerpoint/2010/main" val="4440003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3250988"/>
            <a:ext cx="8847534" cy="11378459"/>
          </a:xfrm>
        </p:spPr>
        <p:txBody>
          <a:bodyPr anchor="b"/>
          <a:lstStyle>
            <a:lvl1pPr>
              <a:defRPr sz="9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62173" y="7021242"/>
            <a:ext cx="13887450" cy="34654633"/>
          </a:xfrm>
        </p:spPr>
        <p:txBody>
          <a:bodyPr anchor="t"/>
          <a:lstStyle>
            <a:lvl1pPr marL="0" indent="0">
              <a:buNone/>
              <a:defRPr sz="9600"/>
            </a:lvl1pPr>
            <a:lvl2pPr marL="1371600" indent="0">
              <a:buNone/>
              <a:defRPr sz="8400"/>
            </a:lvl2pPr>
            <a:lvl3pPr marL="2743200" indent="0">
              <a:buNone/>
              <a:defRPr sz="7200"/>
            </a:lvl3pPr>
            <a:lvl4pPr marL="4114800" indent="0">
              <a:buNone/>
              <a:defRPr sz="6000"/>
            </a:lvl4pPr>
            <a:lvl5pPr marL="5486400" indent="0">
              <a:buNone/>
              <a:defRPr sz="6000"/>
            </a:lvl5pPr>
            <a:lvl6pPr marL="6858000" indent="0">
              <a:buNone/>
              <a:defRPr sz="6000"/>
            </a:lvl6pPr>
            <a:lvl7pPr marL="8229600" indent="0">
              <a:buNone/>
              <a:defRPr sz="6000"/>
            </a:lvl7pPr>
            <a:lvl8pPr marL="9601200" indent="0">
              <a:buNone/>
              <a:defRPr sz="6000"/>
            </a:lvl8pPr>
            <a:lvl9pPr marL="10972800" indent="0">
              <a:buNone/>
              <a:defRPr sz="6000"/>
            </a:lvl9pPr>
          </a:lstStyle>
          <a:p>
            <a:r>
              <a:rPr lang="en-US"/>
              <a:t>Click icon to add picture</a:t>
            </a:r>
            <a:endParaRPr lang="en-US" dirty="0"/>
          </a:p>
        </p:txBody>
      </p:sp>
      <p:sp>
        <p:nvSpPr>
          <p:cNvPr id="4" name="Text Placeholder 3"/>
          <p:cNvSpPr>
            <a:spLocks noGrp="1"/>
          </p:cNvSpPr>
          <p:nvPr>
            <p:ph type="body" sz="half" idx="2"/>
          </p:nvPr>
        </p:nvSpPr>
        <p:spPr>
          <a:xfrm>
            <a:off x="1889523" y="14629448"/>
            <a:ext cx="8847534" cy="27102861"/>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DFE1A944-0B17-8F41-894E-4FD5CA865BB5}" type="datetimeFigureOut">
              <a:rPr lang="en-KR" smtClean="0"/>
              <a:t>8/31/24</a:t>
            </a:fld>
            <a:endParaRPr lang="en-KR"/>
          </a:p>
        </p:txBody>
      </p:sp>
      <p:sp>
        <p:nvSpPr>
          <p:cNvPr id="6" name="Footer Placeholder 5"/>
          <p:cNvSpPr>
            <a:spLocks noGrp="1"/>
          </p:cNvSpPr>
          <p:nvPr>
            <p:ph type="ftr" sz="quarter" idx="11"/>
          </p:nvPr>
        </p:nvSpPr>
        <p:spPr/>
        <p:txBody>
          <a:bodyPr/>
          <a:lstStyle/>
          <a:p>
            <a:endParaRPr lang="en-KR"/>
          </a:p>
        </p:txBody>
      </p:sp>
      <p:sp>
        <p:nvSpPr>
          <p:cNvPr id="7" name="Slide Number Placeholder 6"/>
          <p:cNvSpPr>
            <a:spLocks noGrp="1"/>
          </p:cNvSpPr>
          <p:nvPr>
            <p:ph type="sldNum" sz="quarter" idx="12"/>
          </p:nvPr>
        </p:nvSpPr>
        <p:spPr/>
        <p:txBody>
          <a:bodyPr/>
          <a:lstStyle/>
          <a:p>
            <a:fld id="{51C7336F-3DF6-F740-ABB9-136D3F2CE304}" type="slidenum">
              <a:rPr lang="en-KR" smtClean="0"/>
              <a:t>‹#›</a:t>
            </a:fld>
            <a:endParaRPr lang="en-KR"/>
          </a:p>
        </p:txBody>
      </p:sp>
    </p:spTree>
    <p:extLst>
      <p:ext uri="{BB962C8B-B14F-4D97-AF65-F5344CB8AC3E}">
        <p14:creationId xmlns:p14="http://schemas.microsoft.com/office/powerpoint/2010/main" val="9903767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85950" y="2596286"/>
            <a:ext cx="23660100" cy="942561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885950" y="12981377"/>
            <a:ext cx="23660100" cy="3094083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885950" y="45197779"/>
            <a:ext cx="6172200" cy="2596275"/>
          </a:xfrm>
          <a:prstGeom prst="rect">
            <a:avLst/>
          </a:prstGeom>
        </p:spPr>
        <p:txBody>
          <a:bodyPr vert="horz" lIns="91440" tIns="45720" rIns="91440" bIns="45720" rtlCol="0" anchor="ctr"/>
          <a:lstStyle>
            <a:lvl1pPr algn="l">
              <a:defRPr sz="3600">
                <a:solidFill>
                  <a:schemeClr val="tx1">
                    <a:tint val="82000"/>
                  </a:schemeClr>
                </a:solidFill>
              </a:defRPr>
            </a:lvl1pPr>
          </a:lstStyle>
          <a:p>
            <a:fld id="{DFE1A944-0B17-8F41-894E-4FD5CA865BB5}" type="datetimeFigureOut">
              <a:rPr lang="en-KR" smtClean="0"/>
              <a:t>8/31/24</a:t>
            </a:fld>
            <a:endParaRPr lang="en-KR"/>
          </a:p>
        </p:txBody>
      </p:sp>
      <p:sp>
        <p:nvSpPr>
          <p:cNvPr id="5" name="Footer Placeholder 4"/>
          <p:cNvSpPr>
            <a:spLocks noGrp="1"/>
          </p:cNvSpPr>
          <p:nvPr>
            <p:ph type="ftr" sz="quarter" idx="3"/>
          </p:nvPr>
        </p:nvSpPr>
        <p:spPr>
          <a:xfrm>
            <a:off x="9086850" y="45197779"/>
            <a:ext cx="9258300" cy="2596275"/>
          </a:xfrm>
          <a:prstGeom prst="rect">
            <a:avLst/>
          </a:prstGeom>
        </p:spPr>
        <p:txBody>
          <a:bodyPr vert="horz" lIns="91440" tIns="45720" rIns="91440" bIns="45720" rtlCol="0" anchor="ctr"/>
          <a:lstStyle>
            <a:lvl1pPr algn="ctr">
              <a:defRPr sz="3600">
                <a:solidFill>
                  <a:schemeClr val="tx1">
                    <a:tint val="82000"/>
                  </a:schemeClr>
                </a:solidFill>
              </a:defRPr>
            </a:lvl1pPr>
          </a:lstStyle>
          <a:p>
            <a:endParaRPr lang="en-KR"/>
          </a:p>
        </p:txBody>
      </p:sp>
      <p:sp>
        <p:nvSpPr>
          <p:cNvPr id="6" name="Slide Number Placeholder 5"/>
          <p:cNvSpPr>
            <a:spLocks noGrp="1"/>
          </p:cNvSpPr>
          <p:nvPr>
            <p:ph type="sldNum" sz="quarter" idx="4"/>
          </p:nvPr>
        </p:nvSpPr>
        <p:spPr>
          <a:xfrm>
            <a:off x="19373850" y="45197779"/>
            <a:ext cx="6172200" cy="2596275"/>
          </a:xfrm>
          <a:prstGeom prst="rect">
            <a:avLst/>
          </a:prstGeom>
        </p:spPr>
        <p:txBody>
          <a:bodyPr vert="horz" lIns="91440" tIns="45720" rIns="91440" bIns="45720" rtlCol="0" anchor="ctr"/>
          <a:lstStyle>
            <a:lvl1pPr algn="r">
              <a:defRPr sz="3600">
                <a:solidFill>
                  <a:schemeClr val="tx1">
                    <a:tint val="82000"/>
                  </a:schemeClr>
                </a:solidFill>
              </a:defRPr>
            </a:lvl1pPr>
          </a:lstStyle>
          <a:p>
            <a:fld id="{51C7336F-3DF6-F740-ABB9-136D3F2CE304}" type="slidenum">
              <a:rPr lang="en-KR" smtClean="0"/>
              <a:t>‹#›</a:t>
            </a:fld>
            <a:endParaRPr lang="en-KR"/>
          </a:p>
        </p:txBody>
      </p:sp>
    </p:spTree>
    <p:extLst>
      <p:ext uri="{BB962C8B-B14F-4D97-AF65-F5344CB8AC3E}">
        <p14:creationId xmlns:p14="http://schemas.microsoft.com/office/powerpoint/2010/main" val="135425707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743200" rtl="0" eaLnBrk="1" latinLnBrk="0" hangingPunct="1">
        <a:lnSpc>
          <a:spcPct val="90000"/>
        </a:lnSpc>
        <a:spcBef>
          <a:spcPct val="0"/>
        </a:spcBef>
        <a:buNone/>
        <a:defRPr sz="13200" kern="1200">
          <a:solidFill>
            <a:schemeClr val="tx1"/>
          </a:solidFill>
          <a:latin typeface="+mj-lt"/>
          <a:ea typeface="+mj-ea"/>
          <a:cs typeface="+mj-cs"/>
        </a:defRPr>
      </a:lvl1pPr>
    </p:titleStyle>
    <p:bodyStyle>
      <a:lvl1pPr marL="685800" indent="-685800" algn="l" defTabSz="2743200" rtl="0" eaLnBrk="1" latinLnBrk="0" hangingPunct="1">
        <a:lnSpc>
          <a:spcPct val="90000"/>
        </a:lnSpc>
        <a:spcBef>
          <a:spcPts val="3000"/>
        </a:spcBef>
        <a:buFont typeface="Arial" panose="020B0604020202020204" pitchFamily="34" charset="0"/>
        <a:buChar char="•"/>
        <a:defRPr sz="8400" kern="120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72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60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p:bodyStyle>
    <p:otherStyle>
      <a:defPPr>
        <a:defRPr lang="en-US"/>
      </a:defPPr>
      <a:lvl1pPr marL="0" algn="l" defTabSz="2743200" rtl="0" eaLnBrk="1" latinLnBrk="0" hangingPunct="1">
        <a:defRPr sz="5400" kern="1200">
          <a:solidFill>
            <a:schemeClr val="tx1"/>
          </a:solidFill>
          <a:latin typeface="+mn-lt"/>
          <a:ea typeface="+mn-ea"/>
          <a:cs typeface="+mn-cs"/>
        </a:defRPr>
      </a:lvl1pPr>
      <a:lvl2pPr marL="1371600" algn="l" defTabSz="2743200" rtl="0" eaLnBrk="1" latinLnBrk="0" hangingPunct="1">
        <a:defRPr sz="5400" kern="1200">
          <a:solidFill>
            <a:schemeClr val="tx1"/>
          </a:solidFill>
          <a:latin typeface="+mn-lt"/>
          <a:ea typeface="+mn-ea"/>
          <a:cs typeface="+mn-cs"/>
        </a:defRPr>
      </a:lvl2pPr>
      <a:lvl3pPr marL="2743200" algn="l" defTabSz="2743200" rtl="0" eaLnBrk="1" latinLnBrk="0" hangingPunct="1">
        <a:defRPr sz="5400" kern="1200">
          <a:solidFill>
            <a:schemeClr val="tx1"/>
          </a:solidFill>
          <a:latin typeface="+mn-lt"/>
          <a:ea typeface="+mn-ea"/>
          <a:cs typeface="+mn-cs"/>
        </a:defRPr>
      </a:lvl3pPr>
      <a:lvl4pPr marL="4114800" algn="l" defTabSz="2743200" rtl="0" eaLnBrk="1" latinLnBrk="0" hangingPunct="1">
        <a:defRPr sz="5400" kern="1200">
          <a:solidFill>
            <a:schemeClr val="tx1"/>
          </a:solidFill>
          <a:latin typeface="+mn-lt"/>
          <a:ea typeface="+mn-ea"/>
          <a:cs typeface="+mn-cs"/>
        </a:defRPr>
      </a:lvl4pPr>
      <a:lvl5pPr marL="5486400" algn="l" defTabSz="2743200" rtl="0" eaLnBrk="1" latinLnBrk="0" hangingPunct="1">
        <a:defRPr sz="5400" kern="1200">
          <a:solidFill>
            <a:schemeClr val="tx1"/>
          </a:solidFill>
          <a:latin typeface="+mn-lt"/>
          <a:ea typeface="+mn-ea"/>
          <a:cs typeface="+mn-cs"/>
        </a:defRPr>
      </a:lvl5pPr>
      <a:lvl6pPr marL="6858000" algn="l" defTabSz="2743200" rtl="0" eaLnBrk="1" latinLnBrk="0" hangingPunct="1">
        <a:defRPr sz="5400" kern="1200">
          <a:solidFill>
            <a:schemeClr val="tx1"/>
          </a:solidFill>
          <a:latin typeface="+mn-lt"/>
          <a:ea typeface="+mn-ea"/>
          <a:cs typeface="+mn-cs"/>
        </a:defRPr>
      </a:lvl6pPr>
      <a:lvl7pPr marL="8229600" algn="l" defTabSz="2743200" rtl="0" eaLnBrk="1" latinLnBrk="0" hangingPunct="1">
        <a:defRPr sz="5400" kern="1200">
          <a:solidFill>
            <a:schemeClr val="tx1"/>
          </a:solidFill>
          <a:latin typeface="+mn-lt"/>
          <a:ea typeface="+mn-ea"/>
          <a:cs typeface="+mn-cs"/>
        </a:defRPr>
      </a:lvl7pPr>
      <a:lvl8pPr marL="9601200" algn="l" defTabSz="2743200" rtl="0" eaLnBrk="1" latinLnBrk="0" hangingPunct="1">
        <a:defRPr sz="5400" kern="1200">
          <a:solidFill>
            <a:schemeClr val="tx1"/>
          </a:solidFill>
          <a:latin typeface="+mn-lt"/>
          <a:ea typeface="+mn-ea"/>
          <a:cs typeface="+mn-cs"/>
        </a:defRPr>
      </a:lvl8pPr>
      <a:lvl9pPr marL="10972800" algn="l" defTabSz="2743200" rtl="0" eaLnBrk="1" latinLnBrk="0" hangingPunct="1">
        <a:defRPr sz="5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png"/><Relationship Id="rId7"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2.png"/><Relationship Id="rId9"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656C60E-B8B6-2A4E-76FD-64485254A3C7}"/>
              </a:ext>
            </a:extLst>
          </p:cNvPr>
          <p:cNvSpPr>
            <a:spLocks noGrp="1" noRot="1" noMove="1" noResize="1" noEditPoints="1" noAdjustHandles="1" noChangeArrowheads="1" noChangeShapeType="1"/>
          </p:cNvSpPr>
          <p:nvPr/>
        </p:nvSpPr>
        <p:spPr>
          <a:xfrm>
            <a:off x="402336" y="443420"/>
            <a:ext cx="26627328" cy="47877984"/>
          </a:xfrm>
          <a:prstGeom prst="rect">
            <a:avLst/>
          </a:prstGeom>
          <a:ln w="76200">
            <a:solidFill>
              <a:srgbClr val="00417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KR" dirty="0"/>
          </a:p>
        </p:txBody>
      </p:sp>
      <p:sp>
        <p:nvSpPr>
          <p:cNvPr id="5" name="Rectangle 4">
            <a:extLst>
              <a:ext uri="{FF2B5EF4-FFF2-40B4-BE49-F238E27FC236}">
                <a16:creationId xmlns:a16="http://schemas.microsoft.com/office/drawing/2014/main" id="{C9B3F3DF-8248-A62C-AE6A-4249A7810589}"/>
              </a:ext>
            </a:extLst>
          </p:cNvPr>
          <p:cNvSpPr>
            <a:spLocks/>
          </p:cNvSpPr>
          <p:nvPr/>
        </p:nvSpPr>
        <p:spPr>
          <a:xfrm>
            <a:off x="402336" y="443419"/>
            <a:ext cx="26627328" cy="7328981"/>
          </a:xfrm>
          <a:prstGeom prst="rect">
            <a:avLst/>
          </a:prstGeom>
          <a:solidFill>
            <a:srgbClr val="004170"/>
          </a:solidFill>
          <a:ln>
            <a:solidFill>
              <a:srgbClr val="00417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pic>
        <p:nvPicPr>
          <p:cNvPr id="6" name="Picture 5">
            <a:extLst>
              <a:ext uri="{FF2B5EF4-FFF2-40B4-BE49-F238E27FC236}">
                <a16:creationId xmlns:a16="http://schemas.microsoft.com/office/drawing/2014/main" id="{C86417E3-86FC-6431-010C-34A10DFEFD57}"/>
              </a:ext>
            </a:extLst>
          </p:cNvPr>
          <p:cNvPicPr>
            <a:picLocks noChangeAspect="1"/>
          </p:cNvPicPr>
          <p:nvPr/>
        </p:nvPicPr>
        <p:blipFill>
          <a:blip r:embed="rId3"/>
          <a:stretch>
            <a:fillRect/>
          </a:stretch>
        </p:blipFill>
        <p:spPr>
          <a:xfrm>
            <a:off x="23466660" y="1318778"/>
            <a:ext cx="3111500" cy="3390900"/>
          </a:xfrm>
          <a:prstGeom prst="rect">
            <a:avLst/>
          </a:prstGeom>
        </p:spPr>
      </p:pic>
      <p:cxnSp>
        <p:nvCxnSpPr>
          <p:cNvPr id="12" name="Straight Connector 11">
            <a:extLst>
              <a:ext uri="{FF2B5EF4-FFF2-40B4-BE49-F238E27FC236}">
                <a16:creationId xmlns:a16="http://schemas.microsoft.com/office/drawing/2014/main" id="{68A9A21B-9E18-044B-AB41-CC68D01AE8FD}"/>
              </a:ext>
            </a:extLst>
          </p:cNvPr>
          <p:cNvCxnSpPr>
            <a:cxnSpLocks noGrp="1" noRot="1" noMove="1" noResize="1" noEditPoints="1" noAdjustHandles="1" noChangeArrowheads="1" noChangeShapeType="1"/>
          </p:cNvCxnSpPr>
          <p:nvPr/>
        </p:nvCxnSpPr>
        <p:spPr>
          <a:xfrm>
            <a:off x="13716000" y="443419"/>
            <a:ext cx="0" cy="47877985"/>
          </a:xfrm>
          <a:prstGeom prst="line">
            <a:avLst/>
          </a:prstGeom>
          <a:ln w="76200">
            <a:solidFill>
              <a:srgbClr val="004170"/>
            </a:solidFill>
          </a:ln>
        </p:spPr>
        <p:style>
          <a:lnRef idx="2">
            <a:schemeClr val="accent1"/>
          </a:lnRef>
          <a:fillRef idx="0">
            <a:schemeClr val="accent1"/>
          </a:fillRef>
          <a:effectRef idx="1">
            <a:schemeClr val="accent1"/>
          </a:effectRef>
          <a:fontRef idx="minor">
            <a:schemeClr val="tx1"/>
          </a:fontRef>
        </p:style>
      </p:cxnSp>
      <p:pic>
        <p:nvPicPr>
          <p:cNvPr id="1032" name="Picture 8">
            <a:extLst>
              <a:ext uri="{FF2B5EF4-FFF2-40B4-BE49-F238E27FC236}">
                <a16:creationId xmlns:a16="http://schemas.microsoft.com/office/drawing/2014/main" id="{24089FBD-CAAF-49B8-77FD-EBBDA96733A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4945" y="1048888"/>
            <a:ext cx="3730752" cy="373075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B8C50AB-6190-F784-7161-2064DF25E1A0}"/>
              </a:ext>
            </a:extLst>
          </p:cNvPr>
          <p:cNvSpPr txBox="1"/>
          <p:nvPr/>
        </p:nvSpPr>
        <p:spPr>
          <a:xfrm>
            <a:off x="4206241" y="867124"/>
            <a:ext cx="19019518" cy="1938992"/>
          </a:xfrm>
          <a:prstGeom prst="rect">
            <a:avLst/>
          </a:prstGeom>
          <a:noFill/>
        </p:spPr>
        <p:txBody>
          <a:bodyPr wrap="square" rtlCol="0">
            <a:spAutoFit/>
          </a:bodyPr>
          <a:lstStyle/>
          <a:p>
            <a:pPr algn="ctr"/>
            <a:r>
              <a:rPr lang="en-US" sz="6000" dirty="0">
                <a:solidFill>
                  <a:schemeClr val="bg1"/>
                </a:solidFill>
                <a:effectLst/>
                <a:latin typeface="Times New Roman" panose="02020603050405020304" pitchFamily="18" charset="0"/>
                <a:ea typeface="Tahoma" panose="020B0604030504040204" pitchFamily="34" charset="0"/>
                <a:cs typeface="Times New Roman" panose="02020603050405020304" pitchFamily="18" charset="0"/>
              </a:rPr>
              <a:t>Identifying the ASH/MASH Spectrum in Liver Biopsies Using Weakly Supervising</a:t>
            </a:r>
          </a:p>
        </p:txBody>
      </p:sp>
      <p:sp>
        <p:nvSpPr>
          <p:cNvPr id="8" name="TextBox 7">
            <a:extLst>
              <a:ext uri="{FF2B5EF4-FFF2-40B4-BE49-F238E27FC236}">
                <a16:creationId xmlns:a16="http://schemas.microsoft.com/office/drawing/2014/main" id="{3C764290-2D33-DB8C-F73F-8C2CE8FEC968}"/>
              </a:ext>
            </a:extLst>
          </p:cNvPr>
          <p:cNvSpPr txBox="1"/>
          <p:nvPr/>
        </p:nvSpPr>
        <p:spPr>
          <a:xfrm>
            <a:off x="4206241" y="3014228"/>
            <a:ext cx="19019518" cy="1261884"/>
          </a:xfrm>
          <a:prstGeom prst="rect">
            <a:avLst/>
          </a:prstGeom>
          <a:noFill/>
        </p:spPr>
        <p:txBody>
          <a:bodyPr wrap="square" rtlCol="0">
            <a:spAutoFit/>
          </a:bodyPr>
          <a:lstStyle/>
          <a:p>
            <a:pPr algn="ctr" latinLnBrk="1"/>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Iljung Kim</a:t>
            </a:r>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1</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Yubin Yeon</a:t>
            </a:r>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1</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Yung-</a:t>
            </a:r>
            <a:r>
              <a:rPr lang="en-US" sz="3800" kern="100" dirty="0" err="1">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Kyun</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Noh</a:t>
            </a:r>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1,2</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a:t>
            </a:r>
            <a:r>
              <a:rPr lang="en-US" sz="3800" kern="100" dirty="0" err="1">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Chady</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Meroueh</a:t>
            </a:r>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3</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Joseph C. Ahn</a:t>
            </a:r>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4</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a:t>
            </a:r>
            <a:endParaRPr lang="en-KR" sz="3800" kern="100" dirty="0">
              <a:solidFill>
                <a:schemeClr val="bg1"/>
              </a:solidFill>
              <a:effectLst/>
              <a:latin typeface="Malgun Gothic" panose="020B0503020000020004" pitchFamily="34" charset="-127"/>
              <a:ea typeface="Malgun Gothic" panose="020B0503020000020004" pitchFamily="34" charset="-127"/>
              <a:cs typeface="Times New Roman" panose="02020603050405020304" pitchFamily="18" charset="0"/>
            </a:endParaRPr>
          </a:p>
          <a:p>
            <a:pPr algn="ctr" latinLnBrk="1"/>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Resham Ramkissoon</a:t>
            </a:r>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4</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Peyman Nejat</a:t>
            </a:r>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5</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Jason D. Hipp</a:t>
            </a:r>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3</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Hamid R. Tizhoosh</a:t>
            </a:r>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5</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Vijay H. Shah</a:t>
            </a:r>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4</a:t>
            </a:r>
            <a:endParaRPr lang="en-KR" sz="3800" kern="100" dirty="0">
              <a:solidFill>
                <a:schemeClr val="bg1"/>
              </a:solidFill>
              <a:effectLst/>
              <a:latin typeface="Malgun Gothic" panose="020B0503020000020004" pitchFamily="34" charset="-127"/>
              <a:ea typeface="Malgun Gothic" panose="020B0503020000020004" pitchFamily="34" charset="-127"/>
              <a:cs typeface="Times New Roman" panose="02020603050405020304" pitchFamily="18" charset="0"/>
            </a:endParaRPr>
          </a:p>
        </p:txBody>
      </p:sp>
      <p:sp>
        <p:nvSpPr>
          <p:cNvPr id="10" name="TextBox 9">
            <a:extLst>
              <a:ext uri="{FF2B5EF4-FFF2-40B4-BE49-F238E27FC236}">
                <a16:creationId xmlns:a16="http://schemas.microsoft.com/office/drawing/2014/main" id="{2B53627E-7013-D704-5892-DF7E78CDA4A6}"/>
              </a:ext>
            </a:extLst>
          </p:cNvPr>
          <p:cNvSpPr txBox="1"/>
          <p:nvPr/>
        </p:nvSpPr>
        <p:spPr>
          <a:xfrm>
            <a:off x="2418372" y="4427950"/>
            <a:ext cx="22543477" cy="3016210"/>
          </a:xfrm>
          <a:prstGeom prst="rect">
            <a:avLst/>
          </a:prstGeom>
          <a:noFill/>
        </p:spPr>
        <p:txBody>
          <a:bodyPr wrap="square">
            <a:spAutoFit/>
          </a:bodyPr>
          <a:lstStyle/>
          <a:p>
            <a:pPr algn="ctr" latinLnBrk="1"/>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1</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Department of Computer Science, </a:t>
            </a:r>
            <a:r>
              <a:rPr lang="en-US" sz="3800" kern="100" dirty="0" err="1">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Hanyang</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University, Seoul, Republic of Korea</a:t>
            </a:r>
            <a:r>
              <a:rPr lang="en-GB"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a:t>
            </a:r>
            <a:endParaRPr lang="en-KR" sz="3800" kern="100" dirty="0">
              <a:solidFill>
                <a:schemeClr val="bg1"/>
              </a:solidFill>
              <a:effectLst/>
              <a:latin typeface="Malgun Gothic" panose="020B0503020000020004" pitchFamily="34" charset="-127"/>
              <a:ea typeface="Malgun Gothic" panose="020B0503020000020004" pitchFamily="34" charset="-127"/>
              <a:cs typeface="Times New Roman" panose="02020603050405020304" pitchFamily="18" charset="0"/>
            </a:endParaRPr>
          </a:p>
          <a:p>
            <a:pPr algn="ctr" latinLnBrk="1"/>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2</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School of Computational Sciences, Korea Institute for Advanced Study, Seoul, Republic of Korea</a:t>
            </a:r>
            <a:endParaRPr lang="en-KR" sz="3800" kern="100" dirty="0">
              <a:solidFill>
                <a:schemeClr val="bg1"/>
              </a:solidFill>
              <a:effectLst/>
              <a:latin typeface="Malgun Gothic" panose="020B0503020000020004" pitchFamily="34" charset="-127"/>
              <a:ea typeface="Malgun Gothic" panose="020B0503020000020004" pitchFamily="34" charset="-127"/>
              <a:cs typeface="Times New Roman" panose="02020603050405020304" pitchFamily="18" charset="0"/>
            </a:endParaRPr>
          </a:p>
          <a:p>
            <a:pPr algn="ctr" latinLnBrk="1"/>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3</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Department</a:t>
            </a:r>
            <a:r>
              <a:rPr lang="en-GB"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of Laboratory Medicine and Pathology, Mayo Clinic, Rochester, MN, USA</a:t>
            </a:r>
            <a:endParaRPr lang="en-KR" sz="3800" kern="100" dirty="0">
              <a:solidFill>
                <a:schemeClr val="bg1"/>
              </a:solidFill>
              <a:effectLst/>
              <a:latin typeface="Malgun Gothic" panose="020B0503020000020004" pitchFamily="34" charset="-127"/>
              <a:ea typeface="Malgun Gothic" panose="020B0503020000020004" pitchFamily="34" charset="-127"/>
              <a:cs typeface="Times New Roman" panose="02020603050405020304" pitchFamily="18" charset="0"/>
            </a:endParaRPr>
          </a:p>
          <a:p>
            <a:pPr algn="ctr" latinLnBrk="1"/>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4</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Department </a:t>
            </a:r>
            <a:r>
              <a:rPr lang="en-GB"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of Gastroenterology, Mayo Clinic, Rochester, MN, USA</a:t>
            </a:r>
            <a:endParaRPr lang="en-KR" sz="3800" kern="100" dirty="0">
              <a:solidFill>
                <a:schemeClr val="bg1"/>
              </a:solidFill>
              <a:effectLst/>
              <a:latin typeface="Malgun Gothic" panose="020B0503020000020004" pitchFamily="34" charset="-127"/>
              <a:ea typeface="Malgun Gothic" panose="020B0503020000020004" pitchFamily="34" charset="-127"/>
              <a:cs typeface="Times New Roman" panose="02020603050405020304" pitchFamily="18" charset="0"/>
            </a:endParaRPr>
          </a:p>
          <a:p>
            <a:pPr algn="ctr" latinLnBrk="1"/>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5</a:t>
            </a:r>
            <a:r>
              <a:rPr lang="en-GB"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Department of Artificial Intelligence and Informatics, Mayo Clinic, Rochester, MN, USA</a:t>
            </a:r>
            <a:endParaRPr lang="en-KR" sz="3800" kern="100" dirty="0">
              <a:solidFill>
                <a:schemeClr val="bg1"/>
              </a:solidFill>
              <a:effectLst/>
              <a:latin typeface="Malgun Gothic" panose="020B0503020000020004" pitchFamily="34" charset="-127"/>
              <a:ea typeface="Malgun Gothic" panose="020B0503020000020004" pitchFamily="34" charset="-127"/>
              <a:cs typeface="Times New Roman" panose="02020603050405020304" pitchFamily="18" charset="0"/>
            </a:endParaRPr>
          </a:p>
        </p:txBody>
      </p:sp>
      <p:sp>
        <p:nvSpPr>
          <p:cNvPr id="18" name="TextBox 17">
            <a:extLst>
              <a:ext uri="{FF2B5EF4-FFF2-40B4-BE49-F238E27FC236}">
                <a16:creationId xmlns:a16="http://schemas.microsoft.com/office/drawing/2014/main" id="{B1804E20-8A99-A244-DA21-690C7F5A65EC}"/>
              </a:ext>
            </a:extLst>
          </p:cNvPr>
          <p:cNvSpPr txBox="1"/>
          <p:nvPr/>
        </p:nvSpPr>
        <p:spPr>
          <a:xfrm>
            <a:off x="1497584" y="7924238"/>
            <a:ext cx="11080641" cy="1015663"/>
          </a:xfrm>
          <a:prstGeom prst="rect">
            <a:avLst/>
          </a:prstGeom>
          <a:noFill/>
        </p:spPr>
        <p:txBody>
          <a:bodyPr wrap="square" rtlCol="0">
            <a:spAutoFit/>
          </a:bodyPr>
          <a:lstStyle/>
          <a:p>
            <a:pPr algn="ctr"/>
            <a:r>
              <a:rPr lang="en-US" sz="6000" dirty="0">
                <a:effectLst/>
                <a:latin typeface="Times New Roman" panose="02020603050405020304" pitchFamily="18" charset="0"/>
                <a:ea typeface="Tahoma" panose="020B0604030504040204" pitchFamily="34" charset="0"/>
                <a:cs typeface="Times New Roman" panose="02020603050405020304" pitchFamily="18" charset="0"/>
              </a:rPr>
              <a:t>Introduction</a:t>
            </a:r>
          </a:p>
        </p:txBody>
      </p:sp>
      <p:sp>
        <p:nvSpPr>
          <p:cNvPr id="19" name="TextBox 18">
            <a:extLst>
              <a:ext uri="{FF2B5EF4-FFF2-40B4-BE49-F238E27FC236}">
                <a16:creationId xmlns:a16="http://schemas.microsoft.com/office/drawing/2014/main" id="{417494E9-01F9-2A76-9145-889AA9CE092C}"/>
              </a:ext>
            </a:extLst>
          </p:cNvPr>
          <p:cNvSpPr txBox="1"/>
          <p:nvPr/>
        </p:nvSpPr>
        <p:spPr>
          <a:xfrm>
            <a:off x="703223" y="8939901"/>
            <a:ext cx="12669362" cy="7786747"/>
          </a:xfrm>
          <a:prstGeom prst="rect">
            <a:avLst/>
          </a:prstGeom>
          <a:noFill/>
        </p:spPr>
        <p:txBody>
          <a:bodyPr wrap="square" rtlCol="0">
            <a:spAutoFit/>
          </a:bodyPr>
          <a:lstStyle/>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Metabolic dysfunction-associated steatohepatitis (MASH) and alcoholic steatohepatitis (ASH) are challenging to distinguish due to their overlapping histological features, making accurate diagnosis difficult. </a:t>
            </a:r>
          </a:p>
          <a:p>
            <a:pPr algn="just"/>
            <a:endParaRPr lang="en-US" sz="3000" dirty="0">
              <a:effectLst/>
              <a:latin typeface="Times New Roman" panose="02020603050405020304" pitchFamily="18" charset="0"/>
              <a:ea typeface="Tahoma" panose="020B0604030504040204" pitchFamily="34" charset="0"/>
              <a:cs typeface="Times New Roman" panose="02020603050405020304" pitchFamily="18" charset="0"/>
            </a:endParaRPr>
          </a:p>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The traditional labeling approach, which typically selects either ASH or MASH, fails to recognize the </a:t>
            </a:r>
            <a:r>
              <a:rPr lang="en-US" sz="4000" b="1" dirty="0">
                <a:effectLst/>
                <a:latin typeface="Times New Roman" panose="02020603050405020304" pitchFamily="18" charset="0"/>
                <a:ea typeface="Tahoma" panose="020B0604030504040204" pitchFamily="34" charset="0"/>
                <a:cs typeface="Times New Roman" panose="02020603050405020304" pitchFamily="18" charset="0"/>
              </a:rPr>
              <a:t>coexistence</a:t>
            </a:r>
            <a:r>
              <a:rPr lang="en-US" sz="4000" dirty="0">
                <a:effectLst/>
                <a:latin typeface="Times New Roman" panose="02020603050405020304" pitchFamily="18" charset="0"/>
                <a:ea typeface="Tahoma" panose="020B0604030504040204" pitchFamily="34" charset="0"/>
                <a:cs typeface="Times New Roman" panose="02020603050405020304" pitchFamily="18" charset="0"/>
              </a:rPr>
              <a:t> of these conditions, leading to the need for a new category, </a:t>
            </a:r>
            <a:r>
              <a:rPr lang="en-US" sz="4000" dirty="0" err="1">
                <a:effectLst/>
                <a:latin typeface="Times New Roman" panose="02020603050405020304" pitchFamily="18" charset="0"/>
                <a:ea typeface="Tahoma" panose="020B0604030504040204" pitchFamily="34" charset="0"/>
                <a:cs typeface="Times New Roman" panose="02020603050405020304" pitchFamily="18" charset="0"/>
              </a:rPr>
              <a:t>MetALD</a:t>
            </a:r>
            <a:r>
              <a:rPr lang="en-US" sz="4000" dirty="0">
                <a:effectLst/>
                <a:latin typeface="Times New Roman" panose="02020603050405020304" pitchFamily="18" charset="0"/>
                <a:ea typeface="Tahoma" panose="020B0604030504040204" pitchFamily="34" charset="0"/>
                <a:cs typeface="Times New Roman" panose="02020603050405020304" pitchFamily="18" charset="0"/>
              </a:rPr>
              <a:t> (ASH+MASH). </a:t>
            </a:r>
          </a:p>
          <a:p>
            <a:pPr algn="just"/>
            <a:endParaRPr lang="en-US" sz="3000" dirty="0">
              <a:effectLst/>
              <a:latin typeface="Times New Roman" panose="02020603050405020304" pitchFamily="18" charset="0"/>
              <a:ea typeface="Tahoma" panose="020B0604030504040204" pitchFamily="34" charset="0"/>
              <a:cs typeface="Times New Roman" panose="02020603050405020304" pitchFamily="18" charset="0"/>
            </a:endParaRPr>
          </a:p>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Algorithms need modification to identify the coexistence and to accurately locate a patient within the ASH/MASH spectrum using weak supervision. </a:t>
            </a:r>
          </a:p>
        </p:txBody>
      </p:sp>
      <p:sp>
        <p:nvSpPr>
          <p:cNvPr id="20" name="TextBox 19">
            <a:extLst>
              <a:ext uri="{FF2B5EF4-FFF2-40B4-BE49-F238E27FC236}">
                <a16:creationId xmlns:a16="http://schemas.microsoft.com/office/drawing/2014/main" id="{A108A2C3-DF2B-B523-0F31-133ADB1B04A5}"/>
              </a:ext>
            </a:extLst>
          </p:cNvPr>
          <p:cNvSpPr txBox="1"/>
          <p:nvPr/>
        </p:nvSpPr>
        <p:spPr>
          <a:xfrm>
            <a:off x="1497584" y="22120796"/>
            <a:ext cx="11080641" cy="1015663"/>
          </a:xfrm>
          <a:prstGeom prst="rect">
            <a:avLst/>
          </a:prstGeom>
          <a:noFill/>
        </p:spPr>
        <p:txBody>
          <a:bodyPr wrap="square" rtlCol="0">
            <a:spAutoFit/>
          </a:bodyPr>
          <a:lstStyle/>
          <a:p>
            <a:pPr algn="ctr"/>
            <a:r>
              <a:rPr lang="en-US" sz="6000" dirty="0">
                <a:latin typeface="Times New Roman" panose="02020603050405020304" pitchFamily="18" charset="0"/>
                <a:ea typeface="Tahoma" panose="020B0604030504040204" pitchFamily="34" charset="0"/>
                <a:cs typeface="Times New Roman" panose="02020603050405020304" pitchFamily="18" charset="0"/>
              </a:rPr>
              <a:t>Method</a:t>
            </a:r>
            <a:endParaRPr lang="en-US" sz="6000" dirty="0">
              <a:effectLst/>
              <a:latin typeface="Times New Roman" panose="02020603050405020304" pitchFamily="18" charset="0"/>
              <a:ea typeface="Tahoma" panose="020B0604030504040204" pitchFamily="34" charset="0"/>
              <a:cs typeface="Times New Roman" panose="02020603050405020304" pitchFamily="18" charset="0"/>
            </a:endParaRPr>
          </a:p>
        </p:txBody>
      </p:sp>
      <p:sp>
        <p:nvSpPr>
          <p:cNvPr id="21" name="TextBox 20">
            <a:extLst>
              <a:ext uri="{FF2B5EF4-FFF2-40B4-BE49-F238E27FC236}">
                <a16:creationId xmlns:a16="http://schemas.microsoft.com/office/drawing/2014/main" id="{D32DFA21-DFD9-5CDE-C69D-D5352182BC17}"/>
              </a:ext>
            </a:extLst>
          </p:cNvPr>
          <p:cNvSpPr txBox="1"/>
          <p:nvPr/>
        </p:nvSpPr>
        <p:spPr>
          <a:xfrm>
            <a:off x="703223" y="23313963"/>
            <a:ext cx="12669362" cy="2554545"/>
          </a:xfrm>
          <a:prstGeom prst="rect">
            <a:avLst/>
          </a:prstGeom>
          <a:noFill/>
        </p:spPr>
        <p:txBody>
          <a:bodyPr wrap="square" rtlCol="0">
            <a:spAutoFit/>
          </a:bodyPr>
          <a:lstStyle/>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Obtained liver biopsy slides (ASH 150 + MASH 158)</a:t>
            </a:r>
          </a:p>
          <a:p>
            <a:pPr algn="just"/>
            <a:endParaRPr lang="en-US" sz="2000" dirty="0">
              <a:effectLst/>
              <a:latin typeface="Times New Roman" panose="02020603050405020304" pitchFamily="18" charset="0"/>
              <a:ea typeface="Tahoma" panose="020B0604030504040204" pitchFamily="34" charset="0"/>
              <a:cs typeface="Times New Roman" panose="02020603050405020304" pitchFamily="18" charset="0"/>
            </a:endParaRPr>
          </a:p>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Slides were digitalized with their diagnosis</a:t>
            </a:r>
          </a:p>
          <a:p>
            <a:pPr algn="just"/>
            <a:endParaRPr lang="en-US" sz="2000" dirty="0">
              <a:latin typeface="Times New Roman" panose="02020603050405020304" pitchFamily="18" charset="0"/>
              <a:ea typeface="Tahoma" panose="020B0604030504040204" pitchFamily="34" charset="0"/>
              <a:cs typeface="Times New Roman" panose="02020603050405020304" pitchFamily="18" charset="0"/>
            </a:endParaRPr>
          </a:p>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Cropped 256x256 patches from region of interesting (ROI)</a:t>
            </a:r>
          </a:p>
        </p:txBody>
      </p:sp>
      <p:pic>
        <p:nvPicPr>
          <p:cNvPr id="22" name="Picture 21">
            <a:extLst>
              <a:ext uri="{FF2B5EF4-FFF2-40B4-BE49-F238E27FC236}">
                <a16:creationId xmlns:a16="http://schemas.microsoft.com/office/drawing/2014/main" id="{7FACCA8C-F935-6648-72E0-6AB0DA7146A2}"/>
              </a:ext>
            </a:extLst>
          </p:cNvPr>
          <p:cNvPicPr>
            <a:picLocks noChangeAspect="1"/>
          </p:cNvPicPr>
          <p:nvPr/>
        </p:nvPicPr>
        <p:blipFill>
          <a:blip r:embed="rId5"/>
          <a:stretch>
            <a:fillRect/>
          </a:stretch>
        </p:blipFill>
        <p:spPr>
          <a:xfrm>
            <a:off x="703225" y="34240356"/>
            <a:ext cx="12669359" cy="4782810"/>
          </a:xfrm>
          <a:prstGeom prst="rect">
            <a:avLst/>
          </a:prstGeom>
        </p:spPr>
      </p:pic>
      <p:sp>
        <p:nvSpPr>
          <p:cNvPr id="24" name="TextBox 23">
            <a:extLst>
              <a:ext uri="{FF2B5EF4-FFF2-40B4-BE49-F238E27FC236}">
                <a16:creationId xmlns:a16="http://schemas.microsoft.com/office/drawing/2014/main" id="{587E36D1-99C3-D3FE-BE70-A987CABC7906}"/>
              </a:ext>
            </a:extLst>
          </p:cNvPr>
          <p:cNvSpPr txBox="1"/>
          <p:nvPr/>
        </p:nvSpPr>
        <p:spPr>
          <a:xfrm>
            <a:off x="14785017" y="7924238"/>
            <a:ext cx="11080641" cy="1015663"/>
          </a:xfrm>
          <a:prstGeom prst="rect">
            <a:avLst/>
          </a:prstGeom>
          <a:noFill/>
        </p:spPr>
        <p:txBody>
          <a:bodyPr wrap="square" rtlCol="0">
            <a:spAutoFit/>
          </a:bodyPr>
          <a:lstStyle/>
          <a:p>
            <a:pPr algn="ctr"/>
            <a:r>
              <a:rPr lang="en-US" sz="6000" dirty="0">
                <a:latin typeface="Times New Roman" panose="02020603050405020304" pitchFamily="18" charset="0"/>
                <a:ea typeface="Tahoma" panose="020B0604030504040204" pitchFamily="34" charset="0"/>
                <a:cs typeface="Times New Roman" panose="02020603050405020304" pitchFamily="18" charset="0"/>
              </a:rPr>
              <a:t>Results</a:t>
            </a:r>
            <a:endParaRPr lang="en-US" sz="6000" dirty="0">
              <a:effectLst/>
              <a:latin typeface="Times New Roman" panose="02020603050405020304" pitchFamily="18" charset="0"/>
              <a:ea typeface="Tahoma" panose="020B0604030504040204" pitchFamily="34" charset="0"/>
              <a:cs typeface="Times New Roman" panose="02020603050405020304" pitchFamily="18" charset="0"/>
            </a:endParaRPr>
          </a:p>
        </p:txBody>
      </p:sp>
      <p:cxnSp>
        <p:nvCxnSpPr>
          <p:cNvPr id="25" name="Straight Connector 24">
            <a:extLst>
              <a:ext uri="{FF2B5EF4-FFF2-40B4-BE49-F238E27FC236}">
                <a16:creationId xmlns:a16="http://schemas.microsoft.com/office/drawing/2014/main" id="{80BCE10F-DF99-3C75-630E-575E47BD3E9C}"/>
              </a:ext>
            </a:extLst>
          </p:cNvPr>
          <p:cNvCxnSpPr>
            <a:cxnSpLocks/>
          </p:cNvCxnSpPr>
          <p:nvPr/>
        </p:nvCxnSpPr>
        <p:spPr>
          <a:xfrm>
            <a:off x="1087039" y="17087191"/>
            <a:ext cx="11901731" cy="0"/>
          </a:xfrm>
          <a:prstGeom prst="line">
            <a:avLst/>
          </a:prstGeom>
          <a:ln w="76200">
            <a:solidFill>
              <a:srgbClr val="004170"/>
            </a:solidFill>
          </a:ln>
        </p:spPr>
        <p:style>
          <a:lnRef idx="2">
            <a:schemeClr val="accent1"/>
          </a:lnRef>
          <a:fillRef idx="0">
            <a:schemeClr val="accent1"/>
          </a:fillRef>
          <a:effectRef idx="1">
            <a:schemeClr val="accent1"/>
          </a:effectRef>
          <a:fontRef idx="minor">
            <a:schemeClr val="tx1"/>
          </a:fontRef>
        </p:style>
      </p:cxnSp>
      <p:cxnSp>
        <p:nvCxnSpPr>
          <p:cNvPr id="30" name="Straight Connector 29">
            <a:extLst>
              <a:ext uri="{FF2B5EF4-FFF2-40B4-BE49-F238E27FC236}">
                <a16:creationId xmlns:a16="http://schemas.microsoft.com/office/drawing/2014/main" id="{9EEDD6CC-D791-3A53-B494-C7706766481F}"/>
              </a:ext>
            </a:extLst>
          </p:cNvPr>
          <p:cNvCxnSpPr>
            <a:cxnSpLocks/>
          </p:cNvCxnSpPr>
          <p:nvPr/>
        </p:nvCxnSpPr>
        <p:spPr>
          <a:xfrm>
            <a:off x="14411967" y="33853659"/>
            <a:ext cx="11901731" cy="0"/>
          </a:xfrm>
          <a:prstGeom prst="line">
            <a:avLst/>
          </a:prstGeom>
          <a:ln w="76200">
            <a:solidFill>
              <a:srgbClr val="004170"/>
            </a:solidFill>
          </a:ln>
        </p:spPr>
        <p:style>
          <a:lnRef idx="2">
            <a:schemeClr val="accent1"/>
          </a:lnRef>
          <a:fillRef idx="0">
            <a:schemeClr val="accent1"/>
          </a:fillRef>
          <a:effectRef idx="1">
            <a:schemeClr val="accent1"/>
          </a:effectRef>
          <a:fontRef idx="minor">
            <a:schemeClr val="tx1"/>
          </a:fontRef>
        </p:style>
      </p:cxnSp>
      <p:grpSp>
        <p:nvGrpSpPr>
          <p:cNvPr id="1025" name="Group 1024">
            <a:extLst>
              <a:ext uri="{FF2B5EF4-FFF2-40B4-BE49-F238E27FC236}">
                <a16:creationId xmlns:a16="http://schemas.microsoft.com/office/drawing/2014/main" id="{91613AE4-43E2-AE38-8D03-5926FB399A76}"/>
              </a:ext>
            </a:extLst>
          </p:cNvPr>
          <p:cNvGrpSpPr/>
          <p:nvPr/>
        </p:nvGrpSpPr>
        <p:grpSpPr>
          <a:xfrm>
            <a:off x="14018544" y="10304403"/>
            <a:ext cx="12708576" cy="6003884"/>
            <a:chOff x="752365" y="28925328"/>
            <a:chExt cx="12708576" cy="6003884"/>
          </a:xfrm>
        </p:grpSpPr>
        <p:pic>
          <p:nvPicPr>
            <p:cNvPr id="31" name="Picture 30">
              <a:extLst>
                <a:ext uri="{FF2B5EF4-FFF2-40B4-BE49-F238E27FC236}">
                  <a16:creationId xmlns:a16="http://schemas.microsoft.com/office/drawing/2014/main" id="{3EFBE341-E6F4-38A9-955D-D1C3D8651999}"/>
                </a:ext>
              </a:extLst>
            </p:cNvPr>
            <p:cNvPicPr>
              <a:picLocks noChangeAspect="1"/>
            </p:cNvPicPr>
            <p:nvPr/>
          </p:nvPicPr>
          <p:blipFill>
            <a:blip r:embed="rId6"/>
            <a:stretch>
              <a:fillRect/>
            </a:stretch>
          </p:blipFill>
          <p:spPr>
            <a:xfrm>
              <a:off x="752365" y="28925328"/>
              <a:ext cx="5994362" cy="4867811"/>
            </a:xfrm>
            <a:prstGeom prst="rect">
              <a:avLst/>
            </a:prstGeom>
          </p:spPr>
        </p:pic>
        <p:pic>
          <p:nvPicPr>
            <p:cNvPr id="32" name="Picture 31">
              <a:extLst>
                <a:ext uri="{FF2B5EF4-FFF2-40B4-BE49-F238E27FC236}">
                  <a16:creationId xmlns:a16="http://schemas.microsoft.com/office/drawing/2014/main" id="{67268333-6644-C59C-6734-090C40EE577A}"/>
                </a:ext>
              </a:extLst>
            </p:cNvPr>
            <p:cNvPicPr>
              <a:picLocks noChangeAspect="1"/>
            </p:cNvPicPr>
            <p:nvPr/>
          </p:nvPicPr>
          <p:blipFill>
            <a:blip r:embed="rId7"/>
            <a:stretch>
              <a:fillRect/>
            </a:stretch>
          </p:blipFill>
          <p:spPr>
            <a:xfrm>
              <a:off x="7452698" y="29131083"/>
              <a:ext cx="6008243" cy="4662056"/>
            </a:xfrm>
            <a:prstGeom prst="rect">
              <a:avLst/>
            </a:prstGeom>
          </p:spPr>
        </p:pic>
        <p:cxnSp>
          <p:nvCxnSpPr>
            <p:cNvPr id="44" name="Straight Arrow Connector 43">
              <a:extLst>
                <a:ext uri="{FF2B5EF4-FFF2-40B4-BE49-F238E27FC236}">
                  <a16:creationId xmlns:a16="http://schemas.microsoft.com/office/drawing/2014/main" id="{C549CC7A-8CE9-8D48-A9A0-C209E9A7C2F2}"/>
                </a:ext>
              </a:extLst>
            </p:cNvPr>
            <p:cNvCxnSpPr>
              <a:cxnSpLocks/>
            </p:cNvCxnSpPr>
            <p:nvPr/>
          </p:nvCxnSpPr>
          <p:spPr>
            <a:xfrm flipV="1">
              <a:off x="10410636" y="33793139"/>
              <a:ext cx="0" cy="1136073"/>
            </a:xfrm>
            <a:prstGeom prst="straightConnector1">
              <a:avLst/>
            </a:prstGeom>
            <a:ln w="254000">
              <a:solidFill>
                <a:srgbClr val="004170"/>
              </a:solidFill>
              <a:tailEnd type="triangle"/>
            </a:ln>
          </p:spPr>
          <p:style>
            <a:lnRef idx="2">
              <a:schemeClr val="accent1"/>
            </a:lnRef>
            <a:fillRef idx="0">
              <a:schemeClr val="accent1"/>
            </a:fillRef>
            <a:effectRef idx="1">
              <a:schemeClr val="accent1"/>
            </a:effectRef>
            <a:fontRef idx="minor">
              <a:schemeClr val="tx1"/>
            </a:fontRef>
          </p:style>
        </p:cxnSp>
        <p:cxnSp>
          <p:nvCxnSpPr>
            <p:cNvPr id="46" name="Straight Connector 45">
              <a:extLst>
                <a:ext uri="{FF2B5EF4-FFF2-40B4-BE49-F238E27FC236}">
                  <a16:creationId xmlns:a16="http://schemas.microsoft.com/office/drawing/2014/main" id="{3F7E84C2-656C-40E2-4E5E-3B1895B8A8C7}"/>
                </a:ext>
              </a:extLst>
            </p:cNvPr>
            <p:cNvCxnSpPr>
              <a:cxnSpLocks/>
            </p:cNvCxnSpPr>
            <p:nvPr/>
          </p:nvCxnSpPr>
          <p:spPr>
            <a:xfrm>
              <a:off x="3593159" y="34818376"/>
              <a:ext cx="6912000" cy="0"/>
            </a:xfrm>
            <a:prstGeom prst="line">
              <a:avLst/>
            </a:prstGeom>
            <a:ln w="254000">
              <a:solidFill>
                <a:srgbClr val="004170"/>
              </a:solidFill>
            </a:ln>
          </p:spPr>
          <p:style>
            <a:lnRef idx="2">
              <a:schemeClr val="accent1"/>
            </a:lnRef>
            <a:fillRef idx="0">
              <a:schemeClr val="accent1"/>
            </a:fillRef>
            <a:effectRef idx="1">
              <a:schemeClr val="accent1"/>
            </a:effectRef>
            <a:fontRef idx="minor">
              <a:schemeClr val="tx1"/>
            </a:fontRef>
          </p:style>
        </p:cxnSp>
        <p:cxnSp>
          <p:nvCxnSpPr>
            <p:cNvPr id="49" name="Straight Connector 48">
              <a:extLst>
                <a:ext uri="{FF2B5EF4-FFF2-40B4-BE49-F238E27FC236}">
                  <a16:creationId xmlns:a16="http://schemas.microsoft.com/office/drawing/2014/main" id="{66CC5A01-BAA6-84C9-EF0D-3EFCB91178AA}"/>
                </a:ext>
              </a:extLst>
            </p:cNvPr>
            <p:cNvCxnSpPr>
              <a:cxnSpLocks/>
            </p:cNvCxnSpPr>
            <p:nvPr/>
          </p:nvCxnSpPr>
          <p:spPr>
            <a:xfrm flipV="1">
              <a:off x="3702436" y="33793139"/>
              <a:ext cx="0" cy="1136073"/>
            </a:xfrm>
            <a:prstGeom prst="line">
              <a:avLst/>
            </a:prstGeom>
            <a:ln w="254000">
              <a:solidFill>
                <a:srgbClr val="004170"/>
              </a:solidFill>
            </a:ln>
          </p:spPr>
          <p:style>
            <a:lnRef idx="2">
              <a:schemeClr val="accent1"/>
            </a:lnRef>
            <a:fillRef idx="0">
              <a:schemeClr val="accent1"/>
            </a:fillRef>
            <a:effectRef idx="1">
              <a:schemeClr val="accent1"/>
            </a:effectRef>
            <a:fontRef idx="minor">
              <a:schemeClr val="tx1"/>
            </a:fontRef>
          </p:style>
        </p:cxnSp>
      </p:grpSp>
      <p:pic>
        <p:nvPicPr>
          <p:cNvPr id="1027" name="Picture 1026">
            <a:extLst>
              <a:ext uri="{FF2B5EF4-FFF2-40B4-BE49-F238E27FC236}">
                <a16:creationId xmlns:a16="http://schemas.microsoft.com/office/drawing/2014/main" id="{C733FA09-E845-1580-CE6C-65B2E3F00851}"/>
              </a:ext>
            </a:extLst>
          </p:cNvPr>
          <p:cNvPicPr>
            <a:picLocks noChangeAspect="1"/>
          </p:cNvPicPr>
          <p:nvPr/>
        </p:nvPicPr>
        <p:blipFill rotWithShape="1">
          <a:blip r:embed="rId8"/>
          <a:srcRect t="17579"/>
          <a:stretch/>
        </p:blipFill>
        <p:spPr>
          <a:xfrm>
            <a:off x="16423683" y="27653638"/>
            <a:ext cx="7989592" cy="5295468"/>
          </a:xfrm>
          <a:prstGeom prst="rect">
            <a:avLst/>
          </a:prstGeom>
        </p:spPr>
      </p:pic>
      <p:sp>
        <p:nvSpPr>
          <p:cNvPr id="1029" name="TextBox 1028">
            <a:extLst>
              <a:ext uri="{FF2B5EF4-FFF2-40B4-BE49-F238E27FC236}">
                <a16:creationId xmlns:a16="http://schemas.microsoft.com/office/drawing/2014/main" id="{64A90486-E767-D8F4-D98D-7BE155146634}"/>
              </a:ext>
            </a:extLst>
          </p:cNvPr>
          <p:cNvSpPr txBox="1"/>
          <p:nvPr/>
        </p:nvSpPr>
        <p:spPr>
          <a:xfrm>
            <a:off x="14911716" y="33814419"/>
            <a:ext cx="11080641" cy="1015663"/>
          </a:xfrm>
          <a:prstGeom prst="rect">
            <a:avLst/>
          </a:prstGeom>
          <a:noFill/>
        </p:spPr>
        <p:txBody>
          <a:bodyPr wrap="square" rtlCol="0">
            <a:spAutoFit/>
          </a:bodyPr>
          <a:lstStyle/>
          <a:p>
            <a:pPr algn="ctr"/>
            <a:r>
              <a:rPr lang="en-US" sz="6000" dirty="0">
                <a:latin typeface="Times New Roman" panose="02020603050405020304" pitchFamily="18" charset="0"/>
                <a:ea typeface="Tahoma" panose="020B0604030504040204" pitchFamily="34" charset="0"/>
                <a:cs typeface="Times New Roman" panose="02020603050405020304" pitchFamily="18" charset="0"/>
              </a:rPr>
              <a:t>Conclusion</a:t>
            </a:r>
            <a:endParaRPr lang="en-US" sz="6000" dirty="0">
              <a:effectLst/>
              <a:latin typeface="Times New Roman" panose="02020603050405020304" pitchFamily="18" charset="0"/>
              <a:ea typeface="Tahoma" panose="020B0604030504040204" pitchFamily="34" charset="0"/>
              <a:cs typeface="Times New Roman" panose="02020603050405020304" pitchFamily="18" charset="0"/>
            </a:endParaRPr>
          </a:p>
        </p:txBody>
      </p:sp>
      <p:sp>
        <p:nvSpPr>
          <p:cNvPr id="1031" name="TextBox 1030">
            <a:extLst>
              <a:ext uri="{FF2B5EF4-FFF2-40B4-BE49-F238E27FC236}">
                <a16:creationId xmlns:a16="http://schemas.microsoft.com/office/drawing/2014/main" id="{FE728495-4BB7-7F10-74B9-BBDBD58051CC}"/>
              </a:ext>
            </a:extLst>
          </p:cNvPr>
          <p:cNvSpPr txBox="1"/>
          <p:nvPr/>
        </p:nvSpPr>
        <p:spPr>
          <a:xfrm>
            <a:off x="14074831" y="34773437"/>
            <a:ext cx="12669362" cy="4247317"/>
          </a:xfrm>
          <a:prstGeom prst="rect">
            <a:avLst/>
          </a:prstGeom>
          <a:noFill/>
        </p:spPr>
        <p:txBody>
          <a:bodyPr wrap="square" rtlCol="0">
            <a:spAutoFit/>
          </a:bodyPr>
          <a:lstStyle/>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Our CNN-based experiment demonstrated the </a:t>
            </a:r>
            <a:r>
              <a:rPr lang="en-US" sz="4000" b="1" dirty="0">
                <a:effectLst/>
                <a:latin typeface="Times New Roman" panose="02020603050405020304" pitchFamily="18" charset="0"/>
                <a:ea typeface="Tahoma" panose="020B0604030504040204" pitchFamily="34" charset="0"/>
                <a:cs typeface="Times New Roman" panose="02020603050405020304" pitchFamily="18" charset="0"/>
              </a:rPr>
              <a:t>coexistence</a:t>
            </a:r>
            <a:r>
              <a:rPr lang="en-US" sz="4000" dirty="0">
                <a:effectLst/>
                <a:latin typeface="Times New Roman" panose="02020603050405020304" pitchFamily="18" charset="0"/>
                <a:ea typeface="Tahoma" panose="020B0604030504040204" pitchFamily="34" charset="0"/>
                <a:cs typeface="Times New Roman" panose="02020603050405020304" pitchFamily="18" charset="0"/>
              </a:rPr>
              <a:t> of ASH and MASH in patients labeled with only one, achieving 0.915 prediction accuracy for slide level classification after considering the coexistence.</a:t>
            </a:r>
          </a:p>
          <a:p>
            <a:pPr algn="just"/>
            <a:endParaRPr lang="en-US" sz="3000" dirty="0">
              <a:effectLst/>
              <a:latin typeface="Times New Roman" panose="02020603050405020304" pitchFamily="18" charset="0"/>
              <a:ea typeface="Tahoma" panose="020B0604030504040204" pitchFamily="34" charset="0"/>
              <a:cs typeface="Times New Roman" panose="02020603050405020304" pitchFamily="18" charset="0"/>
            </a:endParaRPr>
          </a:p>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PU learning with weak supervision and its output spectrum confirmed the coexistence. </a:t>
            </a:r>
          </a:p>
        </p:txBody>
      </p:sp>
      <p:cxnSp>
        <p:nvCxnSpPr>
          <p:cNvPr id="1035" name="Straight Connector 1034">
            <a:extLst>
              <a:ext uri="{FF2B5EF4-FFF2-40B4-BE49-F238E27FC236}">
                <a16:creationId xmlns:a16="http://schemas.microsoft.com/office/drawing/2014/main" id="{DAB65687-B5BB-28E5-9EB5-823FBAF8CAEF}"/>
              </a:ext>
            </a:extLst>
          </p:cNvPr>
          <p:cNvCxnSpPr>
            <a:cxnSpLocks/>
          </p:cNvCxnSpPr>
          <p:nvPr/>
        </p:nvCxnSpPr>
        <p:spPr>
          <a:xfrm>
            <a:off x="1087039" y="21925948"/>
            <a:ext cx="11901731" cy="0"/>
          </a:xfrm>
          <a:prstGeom prst="line">
            <a:avLst/>
          </a:prstGeom>
          <a:ln w="76200">
            <a:solidFill>
              <a:srgbClr val="004170"/>
            </a:solidFill>
          </a:ln>
        </p:spPr>
        <p:style>
          <a:lnRef idx="2">
            <a:schemeClr val="accent1"/>
          </a:lnRef>
          <a:fillRef idx="0">
            <a:schemeClr val="accent1"/>
          </a:fillRef>
          <a:effectRef idx="1">
            <a:schemeClr val="accent1"/>
          </a:effectRef>
          <a:fontRef idx="minor">
            <a:schemeClr val="tx1"/>
          </a:fontRef>
        </p:style>
      </p:cxnSp>
      <p:sp>
        <p:nvSpPr>
          <p:cNvPr id="1036" name="TextBox 1035">
            <a:extLst>
              <a:ext uri="{FF2B5EF4-FFF2-40B4-BE49-F238E27FC236}">
                <a16:creationId xmlns:a16="http://schemas.microsoft.com/office/drawing/2014/main" id="{2FCFD8B4-CFA3-A8FF-EC2C-5EC7B8B54993}"/>
              </a:ext>
            </a:extLst>
          </p:cNvPr>
          <p:cNvSpPr txBox="1"/>
          <p:nvPr/>
        </p:nvSpPr>
        <p:spPr>
          <a:xfrm>
            <a:off x="1497584" y="17322106"/>
            <a:ext cx="11080641" cy="1015663"/>
          </a:xfrm>
          <a:prstGeom prst="rect">
            <a:avLst/>
          </a:prstGeom>
          <a:noFill/>
        </p:spPr>
        <p:txBody>
          <a:bodyPr wrap="square" rtlCol="0">
            <a:spAutoFit/>
          </a:bodyPr>
          <a:lstStyle/>
          <a:p>
            <a:pPr algn="ctr"/>
            <a:r>
              <a:rPr lang="en-US" sz="6000" dirty="0">
                <a:latin typeface="Times New Roman" panose="02020603050405020304" pitchFamily="18" charset="0"/>
                <a:ea typeface="Tahoma" panose="020B0604030504040204" pitchFamily="34" charset="0"/>
                <a:cs typeface="Times New Roman" panose="02020603050405020304" pitchFamily="18" charset="0"/>
              </a:rPr>
              <a:t>Objective</a:t>
            </a:r>
            <a:endParaRPr lang="en-US" sz="6000" dirty="0">
              <a:effectLst/>
              <a:latin typeface="Times New Roman" panose="02020603050405020304" pitchFamily="18" charset="0"/>
              <a:ea typeface="Tahoma" panose="020B0604030504040204" pitchFamily="34" charset="0"/>
              <a:cs typeface="Times New Roman" panose="02020603050405020304" pitchFamily="18" charset="0"/>
            </a:endParaRPr>
          </a:p>
        </p:txBody>
      </p:sp>
      <p:sp>
        <p:nvSpPr>
          <p:cNvPr id="1038" name="TextBox 1037">
            <a:extLst>
              <a:ext uri="{FF2B5EF4-FFF2-40B4-BE49-F238E27FC236}">
                <a16:creationId xmlns:a16="http://schemas.microsoft.com/office/drawing/2014/main" id="{E44F556A-B630-BB1B-F193-B2965AA45846}"/>
              </a:ext>
            </a:extLst>
          </p:cNvPr>
          <p:cNvSpPr txBox="1"/>
          <p:nvPr/>
        </p:nvSpPr>
        <p:spPr>
          <a:xfrm>
            <a:off x="703223" y="18441323"/>
            <a:ext cx="12669362" cy="3016210"/>
          </a:xfrm>
          <a:prstGeom prst="rect">
            <a:avLst/>
          </a:prstGeom>
          <a:noFill/>
        </p:spPr>
        <p:txBody>
          <a:bodyPr wrap="square" rtlCol="0">
            <a:spAutoFit/>
          </a:bodyPr>
          <a:lstStyle/>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Develop a convolution neural network (CNN) which can differentiate ASH and MASH</a:t>
            </a:r>
          </a:p>
          <a:p>
            <a:pPr algn="just"/>
            <a:endParaRPr lang="en-US" sz="3000" dirty="0">
              <a:latin typeface="Times New Roman" panose="02020603050405020304" pitchFamily="18" charset="0"/>
              <a:ea typeface="Tahoma" panose="020B0604030504040204" pitchFamily="34" charset="0"/>
              <a:cs typeface="Times New Roman" panose="02020603050405020304" pitchFamily="18" charset="0"/>
            </a:endParaRPr>
          </a:p>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Identify ASH/MASH spectrum using weakly supervising learning method</a:t>
            </a:r>
          </a:p>
        </p:txBody>
      </p:sp>
      <p:cxnSp>
        <p:nvCxnSpPr>
          <p:cNvPr id="1042" name="Straight Connector 1041">
            <a:extLst>
              <a:ext uri="{FF2B5EF4-FFF2-40B4-BE49-F238E27FC236}">
                <a16:creationId xmlns:a16="http://schemas.microsoft.com/office/drawing/2014/main" id="{1B400208-33D1-D012-9095-6C489135BB03}"/>
              </a:ext>
            </a:extLst>
          </p:cNvPr>
          <p:cNvCxnSpPr>
            <a:cxnSpLocks/>
          </p:cNvCxnSpPr>
          <p:nvPr/>
        </p:nvCxnSpPr>
        <p:spPr>
          <a:xfrm>
            <a:off x="14403175" y="39130508"/>
            <a:ext cx="11901731" cy="0"/>
          </a:xfrm>
          <a:prstGeom prst="line">
            <a:avLst/>
          </a:prstGeom>
          <a:ln w="76200">
            <a:solidFill>
              <a:srgbClr val="004170"/>
            </a:solidFill>
          </a:ln>
        </p:spPr>
        <p:style>
          <a:lnRef idx="2">
            <a:schemeClr val="accent1"/>
          </a:lnRef>
          <a:fillRef idx="0">
            <a:schemeClr val="accent1"/>
          </a:fillRef>
          <a:effectRef idx="1">
            <a:schemeClr val="accent1"/>
          </a:effectRef>
          <a:fontRef idx="minor">
            <a:schemeClr val="tx1"/>
          </a:fontRef>
        </p:style>
      </p:cxnSp>
      <p:sp>
        <p:nvSpPr>
          <p:cNvPr id="1043" name="TextBox 1042">
            <a:extLst>
              <a:ext uri="{FF2B5EF4-FFF2-40B4-BE49-F238E27FC236}">
                <a16:creationId xmlns:a16="http://schemas.microsoft.com/office/drawing/2014/main" id="{AC2CE208-95C4-1DF0-72F5-30464DC78AF4}"/>
              </a:ext>
            </a:extLst>
          </p:cNvPr>
          <p:cNvSpPr txBox="1"/>
          <p:nvPr/>
        </p:nvSpPr>
        <p:spPr>
          <a:xfrm>
            <a:off x="14902924" y="39091268"/>
            <a:ext cx="11080641" cy="1015663"/>
          </a:xfrm>
          <a:prstGeom prst="rect">
            <a:avLst/>
          </a:prstGeom>
          <a:noFill/>
        </p:spPr>
        <p:txBody>
          <a:bodyPr wrap="square" rtlCol="0">
            <a:spAutoFit/>
          </a:bodyPr>
          <a:lstStyle/>
          <a:p>
            <a:pPr algn="ctr"/>
            <a:r>
              <a:rPr lang="en-US" sz="6000" dirty="0">
                <a:effectLst/>
                <a:latin typeface="Times New Roman" panose="02020603050405020304" pitchFamily="18" charset="0"/>
                <a:ea typeface="Tahoma" panose="020B0604030504040204" pitchFamily="34" charset="0"/>
                <a:cs typeface="Times New Roman" panose="02020603050405020304" pitchFamily="18" charset="0"/>
              </a:rPr>
              <a:t>Acknowledgements</a:t>
            </a:r>
          </a:p>
        </p:txBody>
      </p:sp>
      <p:sp>
        <p:nvSpPr>
          <p:cNvPr id="1047" name="TextBox 1046">
            <a:extLst>
              <a:ext uri="{FF2B5EF4-FFF2-40B4-BE49-F238E27FC236}">
                <a16:creationId xmlns:a16="http://schemas.microsoft.com/office/drawing/2014/main" id="{48ADEE99-7002-E821-052C-C8136164744A}"/>
              </a:ext>
            </a:extLst>
          </p:cNvPr>
          <p:cNvSpPr txBox="1"/>
          <p:nvPr/>
        </p:nvSpPr>
        <p:spPr>
          <a:xfrm>
            <a:off x="703223" y="32773643"/>
            <a:ext cx="12669362" cy="1323439"/>
          </a:xfrm>
          <a:prstGeom prst="rect">
            <a:avLst/>
          </a:prstGeom>
          <a:noFill/>
        </p:spPr>
        <p:txBody>
          <a:bodyPr wrap="square" rtlCol="0">
            <a:spAutoFit/>
          </a:bodyPr>
          <a:lstStyle/>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Train convolution neural network (CNN) model with patches using cross entropy loss</a:t>
            </a:r>
            <a:r>
              <a:rPr lang="ko-KR" altLang="en-US" sz="4000" dirty="0">
                <a:latin typeface="Times New Roman" panose="02020603050405020304" pitchFamily="18" charset="0"/>
                <a:ea typeface="Tahoma" panose="020B0604030504040204" pitchFamily="34" charset="0"/>
                <a:cs typeface="Times New Roman" panose="02020603050405020304" pitchFamily="18" charset="0"/>
              </a:rPr>
              <a:t> </a:t>
            </a:r>
            <a:r>
              <a:rPr lang="en-US" altLang="ko-KR" sz="4000" dirty="0">
                <a:latin typeface="Times New Roman" panose="02020603050405020304" pitchFamily="18" charset="0"/>
                <a:ea typeface="Tahoma" panose="020B0604030504040204" pitchFamily="34" charset="0"/>
                <a:cs typeface="Times New Roman" panose="02020603050405020304" pitchFamily="18" charset="0"/>
              </a:rPr>
              <a:t>and </a:t>
            </a:r>
            <a:r>
              <a:rPr lang="en-US" sz="4000" dirty="0">
                <a:latin typeface="Times New Roman" panose="02020603050405020304" pitchFamily="18" charset="0"/>
                <a:ea typeface="Tahoma" panose="020B0604030504040204" pitchFamily="34" charset="0"/>
                <a:cs typeface="Times New Roman" panose="02020603050405020304" pitchFamily="18" charset="0"/>
              </a:rPr>
              <a:t>positive unlabeled (PU) loss</a:t>
            </a:r>
          </a:p>
        </p:txBody>
      </p:sp>
      <p:pic>
        <p:nvPicPr>
          <p:cNvPr id="1050" name="Picture 1049">
            <a:extLst>
              <a:ext uri="{FF2B5EF4-FFF2-40B4-BE49-F238E27FC236}">
                <a16:creationId xmlns:a16="http://schemas.microsoft.com/office/drawing/2014/main" id="{5D1FF907-A8CB-05EC-BC09-126203C3BF7E}"/>
              </a:ext>
            </a:extLst>
          </p:cNvPr>
          <p:cNvPicPr>
            <a:picLocks noChangeAspect="1"/>
          </p:cNvPicPr>
          <p:nvPr/>
        </p:nvPicPr>
        <p:blipFill>
          <a:blip r:embed="rId9"/>
          <a:stretch>
            <a:fillRect/>
          </a:stretch>
        </p:blipFill>
        <p:spPr>
          <a:xfrm>
            <a:off x="685779" y="25868508"/>
            <a:ext cx="12704251" cy="6254961"/>
          </a:xfrm>
          <a:prstGeom prst="rect">
            <a:avLst/>
          </a:prstGeom>
        </p:spPr>
      </p:pic>
      <p:pic>
        <p:nvPicPr>
          <p:cNvPr id="1051" name="Picture 1050">
            <a:extLst>
              <a:ext uri="{FF2B5EF4-FFF2-40B4-BE49-F238E27FC236}">
                <a16:creationId xmlns:a16="http://schemas.microsoft.com/office/drawing/2014/main" id="{E20C2708-374B-19F1-7C87-E804F2E1F714}"/>
              </a:ext>
            </a:extLst>
          </p:cNvPr>
          <p:cNvPicPr>
            <a:picLocks noChangeAspect="1"/>
          </p:cNvPicPr>
          <p:nvPr/>
        </p:nvPicPr>
        <p:blipFill>
          <a:blip r:embed="rId10"/>
          <a:stretch>
            <a:fillRect/>
          </a:stretch>
        </p:blipFill>
        <p:spPr>
          <a:xfrm>
            <a:off x="703225" y="41370770"/>
            <a:ext cx="12669358" cy="5044037"/>
          </a:xfrm>
          <a:prstGeom prst="rect">
            <a:avLst/>
          </a:prstGeom>
        </p:spPr>
      </p:pic>
      <p:sp>
        <p:nvSpPr>
          <p:cNvPr id="1052" name="TextBox 1051">
            <a:extLst>
              <a:ext uri="{FF2B5EF4-FFF2-40B4-BE49-F238E27FC236}">
                <a16:creationId xmlns:a16="http://schemas.microsoft.com/office/drawing/2014/main" id="{BEA33B2D-DBC5-9165-1C95-0CA568F50AD3}"/>
              </a:ext>
            </a:extLst>
          </p:cNvPr>
          <p:cNvSpPr txBox="1"/>
          <p:nvPr/>
        </p:nvSpPr>
        <p:spPr>
          <a:xfrm>
            <a:off x="703223" y="32130366"/>
            <a:ext cx="12669362" cy="630942"/>
          </a:xfrm>
          <a:prstGeom prst="rect">
            <a:avLst/>
          </a:prstGeom>
          <a:noFill/>
        </p:spPr>
        <p:txBody>
          <a:bodyPr wrap="square" rtlCol="0">
            <a:spAutoFit/>
          </a:bodyPr>
          <a:lstStyle/>
          <a:p>
            <a:pPr algn="just"/>
            <a:r>
              <a:rPr lang="en-US" sz="3500" b="1" dirty="0">
                <a:latin typeface="Times New Roman" panose="02020603050405020304" pitchFamily="18" charset="0"/>
                <a:ea typeface="Tahoma" panose="020B0604030504040204" pitchFamily="34" charset="0"/>
                <a:cs typeface="Times New Roman" panose="02020603050405020304" pitchFamily="18" charset="0"/>
              </a:rPr>
              <a:t>Figure 1. </a:t>
            </a:r>
            <a:r>
              <a:rPr lang="en-US" sz="3500" dirty="0">
                <a:latin typeface="Times New Roman" panose="02020603050405020304" pitchFamily="18" charset="0"/>
                <a:ea typeface="Tahoma" panose="020B0604030504040204" pitchFamily="34" charset="0"/>
                <a:cs typeface="Times New Roman" panose="02020603050405020304" pitchFamily="18" charset="0"/>
              </a:rPr>
              <a:t>Processing of WSI to patches for train and testing</a:t>
            </a:r>
          </a:p>
        </p:txBody>
      </p:sp>
      <p:sp>
        <p:nvSpPr>
          <p:cNvPr id="1053" name="TextBox 1052">
            <a:extLst>
              <a:ext uri="{FF2B5EF4-FFF2-40B4-BE49-F238E27FC236}">
                <a16:creationId xmlns:a16="http://schemas.microsoft.com/office/drawing/2014/main" id="{D37DAE86-7157-A5BC-D2CA-CB32B61F88F0}"/>
              </a:ext>
            </a:extLst>
          </p:cNvPr>
          <p:cNvSpPr txBox="1"/>
          <p:nvPr/>
        </p:nvSpPr>
        <p:spPr>
          <a:xfrm>
            <a:off x="703223" y="38815753"/>
            <a:ext cx="12669362" cy="630942"/>
          </a:xfrm>
          <a:prstGeom prst="rect">
            <a:avLst/>
          </a:prstGeom>
          <a:noFill/>
        </p:spPr>
        <p:txBody>
          <a:bodyPr wrap="square" rtlCol="0">
            <a:spAutoFit/>
          </a:bodyPr>
          <a:lstStyle/>
          <a:p>
            <a:pPr algn="just"/>
            <a:r>
              <a:rPr lang="en-US" sz="3500" b="1" dirty="0">
                <a:latin typeface="Times New Roman" panose="02020603050405020304" pitchFamily="18" charset="0"/>
                <a:ea typeface="Tahoma" panose="020B0604030504040204" pitchFamily="34" charset="0"/>
                <a:cs typeface="Times New Roman" panose="02020603050405020304" pitchFamily="18" charset="0"/>
              </a:rPr>
              <a:t>Figure 2. </a:t>
            </a:r>
            <a:r>
              <a:rPr lang="en-US" sz="3500" dirty="0">
                <a:latin typeface="Times New Roman" panose="02020603050405020304" pitchFamily="18" charset="0"/>
                <a:ea typeface="Tahoma" panose="020B0604030504040204" pitchFamily="34" charset="0"/>
                <a:cs typeface="Times New Roman" panose="02020603050405020304" pitchFamily="18" charset="0"/>
              </a:rPr>
              <a:t>Example of model’s prediction process.</a:t>
            </a:r>
          </a:p>
        </p:txBody>
      </p:sp>
      <p:pic>
        <p:nvPicPr>
          <p:cNvPr id="1054" name="Picture 1053">
            <a:extLst>
              <a:ext uri="{FF2B5EF4-FFF2-40B4-BE49-F238E27FC236}">
                <a16:creationId xmlns:a16="http://schemas.microsoft.com/office/drawing/2014/main" id="{BC8E9F57-29F4-E41A-97B6-C2EEDDEB2BFC}"/>
              </a:ext>
            </a:extLst>
          </p:cNvPr>
          <p:cNvPicPr>
            <a:picLocks noChangeAspect="1"/>
          </p:cNvPicPr>
          <p:nvPr/>
        </p:nvPicPr>
        <p:blipFill>
          <a:blip r:embed="rId11"/>
          <a:stretch>
            <a:fillRect/>
          </a:stretch>
        </p:blipFill>
        <p:spPr>
          <a:xfrm>
            <a:off x="16392387" y="17664470"/>
            <a:ext cx="7989589" cy="6183723"/>
          </a:xfrm>
          <a:prstGeom prst="rect">
            <a:avLst/>
          </a:prstGeom>
        </p:spPr>
      </p:pic>
      <p:sp>
        <p:nvSpPr>
          <p:cNvPr id="1055" name="TextBox 1054">
            <a:extLst>
              <a:ext uri="{FF2B5EF4-FFF2-40B4-BE49-F238E27FC236}">
                <a16:creationId xmlns:a16="http://schemas.microsoft.com/office/drawing/2014/main" id="{E4367A6A-E553-C292-DC51-D7E8FE29597E}"/>
              </a:ext>
            </a:extLst>
          </p:cNvPr>
          <p:cNvSpPr txBox="1"/>
          <p:nvPr/>
        </p:nvSpPr>
        <p:spPr>
          <a:xfrm>
            <a:off x="14086056" y="24169778"/>
            <a:ext cx="12669362" cy="1938992"/>
          </a:xfrm>
          <a:prstGeom prst="rect">
            <a:avLst/>
          </a:prstGeom>
          <a:noFill/>
        </p:spPr>
        <p:txBody>
          <a:bodyPr wrap="square" rtlCol="0">
            <a:spAutoFit/>
          </a:bodyPr>
          <a:lstStyle/>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The CNNs’ average accuracy was 91.5%</a:t>
            </a:r>
          </a:p>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	</a:t>
            </a:r>
            <a:r>
              <a:rPr lang="en-US" sz="4000" dirty="0">
                <a:effectLst/>
                <a:latin typeface="Times New Roman" panose="02020603050405020304" pitchFamily="18" charset="0"/>
                <a:ea typeface="Tahoma" panose="020B0604030504040204" pitchFamily="34" charset="0"/>
                <a:cs typeface="Times New Roman" panose="02020603050405020304" pitchFamily="18" charset="0"/>
              </a:rPr>
              <a:t>Average </a:t>
            </a:r>
            <a:r>
              <a:rPr lang="en-US" sz="4000" dirty="0">
                <a:latin typeface="Times New Roman" panose="02020603050405020304" pitchFamily="18" charset="0"/>
                <a:ea typeface="Tahoma" panose="020B0604030504040204" pitchFamily="34" charset="0"/>
                <a:cs typeface="Times New Roman" panose="02020603050405020304" pitchFamily="18" charset="0"/>
              </a:rPr>
              <a:t>sensitivity – 84.6%</a:t>
            </a:r>
          </a:p>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	Average specificity – 98.1% </a:t>
            </a:r>
            <a:endParaRPr lang="en-US" sz="4000"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1056" name="TextBox 1055">
            <a:extLst>
              <a:ext uri="{FF2B5EF4-FFF2-40B4-BE49-F238E27FC236}">
                <a16:creationId xmlns:a16="http://schemas.microsoft.com/office/drawing/2014/main" id="{D1D2588A-D602-817E-3715-53228417A4D3}"/>
              </a:ext>
            </a:extLst>
          </p:cNvPr>
          <p:cNvSpPr txBox="1"/>
          <p:nvPr/>
        </p:nvSpPr>
        <p:spPr>
          <a:xfrm>
            <a:off x="13990656" y="8971209"/>
            <a:ext cx="12669362" cy="1323439"/>
          </a:xfrm>
          <a:prstGeom prst="rect">
            <a:avLst/>
          </a:prstGeom>
          <a:noFill/>
        </p:spPr>
        <p:txBody>
          <a:bodyPr wrap="square" rtlCol="0">
            <a:spAutoFit/>
          </a:bodyPr>
          <a:lstStyle/>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We found some ASH slides have both ASH and MASH properties.</a:t>
            </a:r>
          </a:p>
        </p:txBody>
      </p:sp>
      <p:sp>
        <p:nvSpPr>
          <p:cNvPr id="1057" name="TextBox 1056">
            <a:extLst>
              <a:ext uri="{FF2B5EF4-FFF2-40B4-BE49-F238E27FC236}">
                <a16:creationId xmlns:a16="http://schemas.microsoft.com/office/drawing/2014/main" id="{5E9FD4EA-0B84-5BC3-F120-9EDA2A4DBFC8}"/>
              </a:ext>
            </a:extLst>
          </p:cNvPr>
          <p:cNvSpPr txBox="1"/>
          <p:nvPr/>
        </p:nvSpPr>
        <p:spPr>
          <a:xfrm>
            <a:off x="14108563" y="23651448"/>
            <a:ext cx="12669362" cy="630942"/>
          </a:xfrm>
          <a:prstGeom prst="rect">
            <a:avLst/>
          </a:prstGeom>
          <a:noFill/>
        </p:spPr>
        <p:txBody>
          <a:bodyPr wrap="square" rtlCol="0">
            <a:spAutoFit/>
          </a:bodyPr>
          <a:lstStyle/>
          <a:p>
            <a:pPr algn="just"/>
            <a:r>
              <a:rPr lang="en-US" sz="3500" b="1" dirty="0">
                <a:latin typeface="Times New Roman" panose="02020603050405020304" pitchFamily="18" charset="0"/>
                <a:ea typeface="Tahoma" panose="020B0604030504040204" pitchFamily="34" charset="0"/>
                <a:cs typeface="Times New Roman" panose="02020603050405020304" pitchFamily="18" charset="0"/>
              </a:rPr>
              <a:t>Figure 4. </a:t>
            </a:r>
            <a:r>
              <a:rPr lang="en-US" sz="3500" dirty="0">
                <a:latin typeface="Times New Roman" panose="02020603050405020304" pitchFamily="18" charset="0"/>
                <a:ea typeface="Tahoma" panose="020B0604030504040204" pitchFamily="34" charset="0"/>
                <a:cs typeface="Times New Roman" panose="02020603050405020304" pitchFamily="18" charset="0"/>
              </a:rPr>
              <a:t>AUROC curve of 3 fold validation</a:t>
            </a:r>
          </a:p>
        </p:txBody>
      </p:sp>
      <p:sp>
        <p:nvSpPr>
          <p:cNvPr id="1058" name="TextBox 1057">
            <a:extLst>
              <a:ext uri="{FF2B5EF4-FFF2-40B4-BE49-F238E27FC236}">
                <a16:creationId xmlns:a16="http://schemas.microsoft.com/office/drawing/2014/main" id="{B711F475-4F30-201A-2563-1F8AFC7DC3E6}"/>
              </a:ext>
            </a:extLst>
          </p:cNvPr>
          <p:cNvSpPr txBox="1"/>
          <p:nvPr/>
        </p:nvSpPr>
        <p:spPr>
          <a:xfrm>
            <a:off x="14108563" y="32509040"/>
            <a:ext cx="12669362" cy="1169551"/>
          </a:xfrm>
          <a:prstGeom prst="rect">
            <a:avLst/>
          </a:prstGeom>
          <a:noFill/>
        </p:spPr>
        <p:txBody>
          <a:bodyPr wrap="square" rtlCol="0">
            <a:spAutoFit/>
          </a:bodyPr>
          <a:lstStyle/>
          <a:p>
            <a:pPr algn="just"/>
            <a:r>
              <a:rPr lang="en-US" sz="3500" b="1" dirty="0">
                <a:latin typeface="Times New Roman" panose="02020603050405020304" pitchFamily="18" charset="0"/>
                <a:ea typeface="Tahoma" panose="020B0604030504040204" pitchFamily="34" charset="0"/>
                <a:cs typeface="Times New Roman" panose="02020603050405020304" pitchFamily="18" charset="0"/>
              </a:rPr>
              <a:t>Figure 5. </a:t>
            </a:r>
            <a:r>
              <a:rPr lang="en-US" sz="3500" dirty="0">
                <a:latin typeface="Times New Roman" panose="02020603050405020304" pitchFamily="18" charset="0"/>
                <a:ea typeface="Tahoma" panose="020B0604030504040204" pitchFamily="34" charset="0"/>
                <a:cs typeface="Times New Roman" panose="02020603050405020304" pitchFamily="18" charset="0"/>
              </a:rPr>
              <a:t>Distribution difference of discriminative learning and weakly supervising</a:t>
            </a:r>
          </a:p>
        </p:txBody>
      </p:sp>
      <p:sp>
        <p:nvSpPr>
          <p:cNvPr id="1059" name="TextBox 1058">
            <a:extLst>
              <a:ext uri="{FF2B5EF4-FFF2-40B4-BE49-F238E27FC236}">
                <a16:creationId xmlns:a16="http://schemas.microsoft.com/office/drawing/2014/main" id="{886BD8A3-89BB-F99E-98BD-D33D0F2F7C61}"/>
              </a:ext>
            </a:extLst>
          </p:cNvPr>
          <p:cNvSpPr txBox="1"/>
          <p:nvPr/>
        </p:nvSpPr>
        <p:spPr>
          <a:xfrm>
            <a:off x="703223" y="40511025"/>
            <a:ext cx="12669362" cy="707886"/>
          </a:xfrm>
          <a:prstGeom prst="rect">
            <a:avLst/>
          </a:prstGeom>
          <a:noFill/>
        </p:spPr>
        <p:txBody>
          <a:bodyPr wrap="square" rtlCol="0">
            <a:spAutoFit/>
          </a:bodyPr>
          <a:lstStyle/>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Derivation of PU loss from cross entropy loss</a:t>
            </a:r>
            <a:endParaRPr lang="en-US" sz="4000"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1061" name="TextBox 1060">
            <a:extLst>
              <a:ext uri="{FF2B5EF4-FFF2-40B4-BE49-F238E27FC236}">
                <a16:creationId xmlns:a16="http://schemas.microsoft.com/office/drawing/2014/main" id="{2E99289C-E8FD-B25F-FEA6-6835FE6DAE7A}"/>
              </a:ext>
            </a:extLst>
          </p:cNvPr>
          <p:cNvSpPr txBox="1"/>
          <p:nvPr/>
        </p:nvSpPr>
        <p:spPr>
          <a:xfrm>
            <a:off x="703223" y="46718525"/>
            <a:ext cx="12669362" cy="707886"/>
          </a:xfrm>
          <a:prstGeom prst="rect">
            <a:avLst/>
          </a:prstGeom>
          <a:noFill/>
        </p:spPr>
        <p:txBody>
          <a:bodyPr wrap="square" rtlCol="0">
            <a:spAutoFit/>
          </a:bodyPr>
          <a:lstStyle/>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Using PU Loss provides flexibility in model’s prediction </a:t>
            </a:r>
            <a:endParaRPr lang="en-US" sz="4000"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1062" name="TextBox 1061">
            <a:extLst>
              <a:ext uri="{FF2B5EF4-FFF2-40B4-BE49-F238E27FC236}">
                <a16:creationId xmlns:a16="http://schemas.microsoft.com/office/drawing/2014/main" id="{B14E9C02-0618-40CC-4BD5-46F361C04EA7}"/>
              </a:ext>
            </a:extLst>
          </p:cNvPr>
          <p:cNvSpPr txBox="1"/>
          <p:nvPr/>
        </p:nvSpPr>
        <p:spPr>
          <a:xfrm>
            <a:off x="14028151" y="17101239"/>
            <a:ext cx="12669362" cy="707886"/>
          </a:xfrm>
          <a:prstGeom prst="rect">
            <a:avLst/>
          </a:prstGeom>
          <a:noFill/>
        </p:spPr>
        <p:txBody>
          <a:bodyPr wrap="square" rtlCol="0">
            <a:spAutoFit/>
          </a:bodyPr>
          <a:lstStyle/>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We assessed our model’s performance by 3 fold validation</a:t>
            </a:r>
          </a:p>
        </p:txBody>
      </p:sp>
      <p:sp>
        <p:nvSpPr>
          <p:cNvPr id="1063" name="TextBox 1062">
            <a:extLst>
              <a:ext uri="{FF2B5EF4-FFF2-40B4-BE49-F238E27FC236}">
                <a16:creationId xmlns:a16="http://schemas.microsoft.com/office/drawing/2014/main" id="{5DEA9DBC-496A-C1B1-6D3B-966BE0941B27}"/>
              </a:ext>
            </a:extLst>
          </p:cNvPr>
          <p:cNvSpPr txBox="1"/>
          <p:nvPr/>
        </p:nvSpPr>
        <p:spPr>
          <a:xfrm>
            <a:off x="14066039" y="16463372"/>
            <a:ext cx="12669362" cy="630942"/>
          </a:xfrm>
          <a:prstGeom prst="rect">
            <a:avLst/>
          </a:prstGeom>
          <a:noFill/>
        </p:spPr>
        <p:txBody>
          <a:bodyPr wrap="square" rtlCol="0">
            <a:spAutoFit/>
          </a:bodyPr>
          <a:lstStyle/>
          <a:p>
            <a:pPr algn="just"/>
            <a:r>
              <a:rPr lang="en-US" sz="3500" b="1" dirty="0">
                <a:latin typeface="Times New Roman" panose="02020603050405020304" pitchFamily="18" charset="0"/>
                <a:ea typeface="Tahoma" panose="020B0604030504040204" pitchFamily="34" charset="0"/>
                <a:cs typeface="Times New Roman" panose="02020603050405020304" pitchFamily="18" charset="0"/>
              </a:rPr>
              <a:t>Figure 3. </a:t>
            </a:r>
            <a:r>
              <a:rPr lang="en-US" sz="3500" dirty="0">
                <a:latin typeface="Times New Roman" panose="02020603050405020304" pitchFamily="18" charset="0"/>
                <a:ea typeface="Tahoma" panose="020B0604030504040204" pitchFamily="34" charset="0"/>
                <a:cs typeface="Times New Roman" panose="02020603050405020304" pitchFamily="18" charset="0"/>
              </a:rPr>
              <a:t>AUROC improve by changing 20 ASH</a:t>
            </a:r>
            <a:r>
              <a:rPr lang="ko-KR" altLang="en-US" sz="3500" dirty="0">
                <a:latin typeface="Times New Roman" panose="02020603050405020304" pitchFamily="18" charset="0"/>
                <a:ea typeface="Tahoma" panose="020B0604030504040204" pitchFamily="34" charset="0"/>
                <a:cs typeface="Times New Roman" panose="02020603050405020304" pitchFamily="18" charset="0"/>
              </a:rPr>
              <a:t> </a:t>
            </a:r>
            <a:r>
              <a:rPr lang="en-US" altLang="ko-KR" sz="3500" dirty="0">
                <a:latin typeface="Times New Roman" panose="02020603050405020304" pitchFamily="18" charset="0"/>
                <a:ea typeface="Tahoma" panose="020B0604030504040204" pitchFamily="34" charset="0"/>
                <a:cs typeface="Times New Roman" panose="02020603050405020304" pitchFamily="18" charset="0"/>
              </a:rPr>
              <a:t>labels</a:t>
            </a:r>
            <a:r>
              <a:rPr lang="en-US" sz="3500" dirty="0">
                <a:latin typeface="Times New Roman" panose="02020603050405020304" pitchFamily="18" charset="0"/>
                <a:ea typeface="Tahoma" panose="020B0604030504040204" pitchFamily="34" charset="0"/>
                <a:cs typeface="Times New Roman" panose="02020603050405020304" pitchFamily="18" charset="0"/>
              </a:rPr>
              <a:t> to MASH</a:t>
            </a:r>
          </a:p>
        </p:txBody>
      </p:sp>
      <p:sp>
        <p:nvSpPr>
          <p:cNvPr id="1064" name="TextBox 1063">
            <a:extLst>
              <a:ext uri="{FF2B5EF4-FFF2-40B4-BE49-F238E27FC236}">
                <a16:creationId xmlns:a16="http://schemas.microsoft.com/office/drawing/2014/main" id="{687D7FDA-AFE6-A6F7-D74D-055F3E905DF7}"/>
              </a:ext>
            </a:extLst>
          </p:cNvPr>
          <p:cNvSpPr txBox="1"/>
          <p:nvPr/>
        </p:nvSpPr>
        <p:spPr>
          <a:xfrm>
            <a:off x="14863269" y="45147693"/>
            <a:ext cx="11080641" cy="1015663"/>
          </a:xfrm>
          <a:prstGeom prst="rect">
            <a:avLst/>
          </a:prstGeom>
          <a:noFill/>
        </p:spPr>
        <p:txBody>
          <a:bodyPr wrap="square" rtlCol="0">
            <a:spAutoFit/>
          </a:bodyPr>
          <a:lstStyle/>
          <a:p>
            <a:pPr algn="ctr"/>
            <a:r>
              <a:rPr lang="en-US" sz="6000" dirty="0">
                <a:effectLst/>
                <a:latin typeface="Times New Roman" panose="02020603050405020304" pitchFamily="18" charset="0"/>
                <a:ea typeface="Tahoma" panose="020B0604030504040204" pitchFamily="34" charset="0"/>
                <a:cs typeface="Times New Roman" panose="02020603050405020304" pitchFamily="18" charset="0"/>
              </a:rPr>
              <a:t>Contact</a:t>
            </a:r>
          </a:p>
        </p:txBody>
      </p:sp>
      <p:cxnSp>
        <p:nvCxnSpPr>
          <p:cNvPr id="1065" name="Straight Connector 1064">
            <a:extLst>
              <a:ext uri="{FF2B5EF4-FFF2-40B4-BE49-F238E27FC236}">
                <a16:creationId xmlns:a16="http://schemas.microsoft.com/office/drawing/2014/main" id="{57A6F8E5-F581-2CD2-E8A9-129765BFC052}"/>
              </a:ext>
            </a:extLst>
          </p:cNvPr>
          <p:cNvCxnSpPr>
            <a:cxnSpLocks/>
          </p:cNvCxnSpPr>
          <p:nvPr/>
        </p:nvCxnSpPr>
        <p:spPr>
          <a:xfrm>
            <a:off x="14433931" y="45147693"/>
            <a:ext cx="11901731" cy="0"/>
          </a:xfrm>
          <a:prstGeom prst="line">
            <a:avLst/>
          </a:prstGeom>
          <a:ln w="76200">
            <a:solidFill>
              <a:srgbClr val="004170"/>
            </a:solidFill>
          </a:ln>
        </p:spPr>
        <p:style>
          <a:lnRef idx="2">
            <a:schemeClr val="accent1"/>
          </a:lnRef>
          <a:fillRef idx="0">
            <a:schemeClr val="accent1"/>
          </a:fillRef>
          <a:effectRef idx="1">
            <a:schemeClr val="accent1"/>
          </a:effectRef>
          <a:fontRef idx="minor">
            <a:schemeClr val="tx1"/>
          </a:fontRef>
        </p:style>
      </p:cxnSp>
      <p:sp>
        <p:nvSpPr>
          <p:cNvPr id="1066" name="TextBox 1065">
            <a:extLst>
              <a:ext uri="{FF2B5EF4-FFF2-40B4-BE49-F238E27FC236}">
                <a16:creationId xmlns:a16="http://schemas.microsoft.com/office/drawing/2014/main" id="{53AB1DDD-49E3-D344-D3AD-2E0CB7267FD7}"/>
              </a:ext>
            </a:extLst>
          </p:cNvPr>
          <p:cNvSpPr txBox="1"/>
          <p:nvPr/>
        </p:nvSpPr>
        <p:spPr>
          <a:xfrm>
            <a:off x="13990656" y="26229114"/>
            <a:ext cx="12669362" cy="1323439"/>
          </a:xfrm>
          <a:prstGeom prst="rect">
            <a:avLst/>
          </a:prstGeom>
          <a:noFill/>
        </p:spPr>
        <p:txBody>
          <a:bodyPr wrap="square" rtlCol="0">
            <a:spAutoFit/>
          </a:bodyPr>
          <a:lstStyle/>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We trained branched CNN model using PU loss to identify ASH/MASH spectrum</a:t>
            </a:r>
          </a:p>
        </p:txBody>
      </p:sp>
      <p:sp>
        <p:nvSpPr>
          <p:cNvPr id="1067" name="TextBox 1066">
            <a:extLst>
              <a:ext uri="{FF2B5EF4-FFF2-40B4-BE49-F238E27FC236}">
                <a16:creationId xmlns:a16="http://schemas.microsoft.com/office/drawing/2014/main" id="{FBF1A8A8-6FE2-A17E-EB98-CB48BC3CF106}"/>
              </a:ext>
            </a:extLst>
          </p:cNvPr>
          <p:cNvSpPr txBox="1"/>
          <p:nvPr/>
        </p:nvSpPr>
        <p:spPr>
          <a:xfrm>
            <a:off x="14117355" y="40115600"/>
            <a:ext cx="12669362" cy="5016758"/>
          </a:xfrm>
          <a:prstGeom prst="rect">
            <a:avLst/>
          </a:prstGeom>
          <a:noFill/>
        </p:spPr>
        <p:txBody>
          <a:bodyPr wrap="square" rtlCol="0">
            <a:spAutoFit/>
          </a:bodyPr>
          <a:lstStyle/>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Dr. Vijay Shah’s Lab (Mayo Clinic, USA)</a:t>
            </a:r>
          </a:p>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		Dr. </a:t>
            </a:r>
            <a:r>
              <a:rPr lang="en-US" sz="4000" dirty="0" err="1">
                <a:latin typeface="Times New Roman" panose="02020603050405020304" pitchFamily="18" charset="0"/>
                <a:ea typeface="Tahoma" panose="020B0604030504040204" pitchFamily="34" charset="0"/>
                <a:cs typeface="Times New Roman" panose="02020603050405020304" pitchFamily="18" charset="0"/>
              </a:rPr>
              <a:t>Chady</a:t>
            </a:r>
            <a:r>
              <a:rPr lang="en-US" sz="4000" dirty="0">
                <a:latin typeface="Times New Roman" panose="02020603050405020304" pitchFamily="18" charset="0"/>
                <a:ea typeface="Tahoma" panose="020B0604030504040204" pitchFamily="34" charset="0"/>
                <a:cs typeface="Times New Roman" panose="02020603050405020304" pitchFamily="18" charset="0"/>
              </a:rPr>
              <a:t> </a:t>
            </a:r>
            <a:r>
              <a:rPr lang="en-US" sz="4000" dirty="0" err="1">
                <a:latin typeface="Times New Roman" panose="02020603050405020304" pitchFamily="18" charset="0"/>
                <a:ea typeface="Tahoma" panose="020B0604030504040204" pitchFamily="34" charset="0"/>
                <a:cs typeface="Times New Roman" panose="02020603050405020304" pitchFamily="18" charset="0"/>
              </a:rPr>
              <a:t>Meroueh</a:t>
            </a:r>
            <a:endParaRPr lang="en-US" sz="4000" dirty="0">
              <a:latin typeface="Times New Roman" panose="02020603050405020304" pitchFamily="18" charset="0"/>
              <a:ea typeface="Tahoma" panose="020B0604030504040204" pitchFamily="34" charset="0"/>
              <a:cs typeface="Times New Roman" panose="02020603050405020304" pitchFamily="18" charset="0"/>
            </a:endParaRPr>
          </a:p>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		Dr. Joseph C. Ahn</a:t>
            </a:r>
          </a:p>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		Dr. Resham </a:t>
            </a:r>
            <a:r>
              <a:rPr lang="en-US" sz="4000" dirty="0" err="1">
                <a:latin typeface="Times New Roman" panose="02020603050405020304" pitchFamily="18" charset="0"/>
                <a:ea typeface="Tahoma" panose="020B0604030504040204" pitchFamily="34" charset="0"/>
                <a:cs typeface="Times New Roman" panose="02020603050405020304" pitchFamily="18" charset="0"/>
              </a:rPr>
              <a:t>Ramkissoon</a:t>
            </a:r>
            <a:endParaRPr lang="en-US" sz="4000" dirty="0">
              <a:latin typeface="Times New Roman" panose="02020603050405020304" pitchFamily="18" charset="0"/>
              <a:ea typeface="Tahoma" panose="020B0604030504040204" pitchFamily="34" charset="0"/>
              <a:cs typeface="Times New Roman" panose="02020603050405020304" pitchFamily="18" charset="0"/>
            </a:endParaRPr>
          </a:p>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Dr. Hamid </a:t>
            </a:r>
            <a:r>
              <a:rPr lang="en-US" sz="4000" dirty="0" err="1">
                <a:effectLst/>
                <a:latin typeface="Times New Roman" panose="02020603050405020304" pitchFamily="18" charset="0"/>
                <a:ea typeface="Tahoma" panose="020B0604030504040204" pitchFamily="34" charset="0"/>
                <a:cs typeface="Times New Roman" panose="02020603050405020304" pitchFamily="18" charset="0"/>
              </a:rPr>
              <a:t>Tizhoosh’s</a:t>
            </a:r>
            <a:r>
              <a:rPr lang="en-US" sz="4000" dirty="0">
                <a:effectLst/>
                <a:latin typeface="Times New Roman" panose="02020603050405020304" pitchFamily="18" charset="0"/>
                <a:ea typeface="Tahoma" panose="020B0604030504040204" pitchFamily="34" charset="0"/>
                <a:cs typeface="Times New Roman" panose="02020603050405020304" pitchFamily="18" charset="0"/>
              </a:rPr>
              <a:t> Lab (Mayo Clinic, USA)</a:t>
            </a:r>
          </a:p>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		Dr. Peyman Nejat</a:t>
            </a:r>
          </a:p>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Dr. Yung-</a:t>
            </a:r>
            <a:r>
              <a:rPr lang="en-US" sz="4000" dirty="0" err="1">
                <a:effectLst/>
                <a:latin typeface="Times New Roman" panose="02020603050405020304" pitchFamily="18" charset="0"/>
                <a:ea typeface="Tahoma" panose="020B0604030504040204" pitchFamily="34" charset="0"/>
                <a:cs typeface="Times New Roman" panose="02020603050405020304" pitchFamily="18" charset="0"/>
              </a:rPr>
              <a:t>Kyun</a:t>
            </a:r>
            <a:r>
              <a:rPr lang="en-US" sz="4000" dirty="0">
                <a:effectLst/>
                <a:latin typeface="Times New Roman" panose="02020603050405020304" pitchFamily="18" charset="0"/>
                <a:ea typeface="Tahoma" panose="020B0604030504040204" pitchFamily="34" charset="0"/>
                <a:cs typeface="Times New Roman" panose="02020603050405020304" pitchFamily="18" charset="0"/>
              </a:rPr>
              <a:t> Noh’s Lab (</a:t>
            </a:r>
            <a:r>
              <a:rPr lang="en-US" sz="4000" dirty="0" err="1">
                <a:effectLst/>
                <a:latin typeface="Times New Roman" panose="02020603050405020304" pitchFamily="18" charset="0"/>
                <a:ea typeface="Tahoma" panose="020B0604030504040204" pitchFamily="34" charset="0"/>
                <a:cs typeface="Times New Roman" panose="02020603050405020304" pitchFamily="18" charset="0"/>
              </a:rPr>
              <a:t>Hanyang</a:t>
            </a:r>
            <a:r>
              <a:rPr lang="en-US" sz="4000" dirty="0">
                <a:effectLst/>
                <a:latin typeface="Times New Roman" panose="02020603050405020304" pitchFamily="18" charset="0"/>
                <a:ea typeface="Tahoma" panose="020B0604030504040204" pitchFamily="34" charset="0"/>
                <a:cs typeface="Times New Roman" panose="02020603050405020304" pitchFamily="18" charset="0"/>
              </a:rPr>
              <a:t> University, Korea)</a:t>
            </a:r>
          </a:p>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		Yubin Yeon</a:t>
            </a:r>
            <a:endParaRPr lang="en-US" sz="4000" dirty="0">
              <a:effectLst/>
              <a:latin typeface="Times New Roman" panose="02020603050405020304" pitchFamily="18" charset="0"/>
              <a:ea typeface="Tahoma" panose="020B0604030504040204" pitchFamily="34" charset="0"/>
              <a:cs typeface="Times New Roman" panose="02020603050405020304" pitchFamily="18" charset="0"/>
            </a:endParaRPr>
          </a:p>
        </p:txBody>
      </p:sp>
      <p:sp>
        <p:nvSpPr>
          <p:cNvPr id="1068" name="TextBox 1067">
            <a:extLst>
              <a:ext uri="{FF2B5EF4-FFF2-40B4-BE49-F238E27FC236}">
                <a16:creationId xmlns:a16="http://schemas.microsoft.com/office/drawing/2014/main" id="{D063D370-5D59-F131-953A-A102F07B7512}"/>
              </a:ext>
            </a:extLst>
          </p:cNvPr>
          <p:cNvSpPr txBox="1"/>
          <p:nvPr/>
        </p:nvSpPr>
        <p:spPr>
          <a:xfrm>
            <a:off x="14086056" y="46033620"/>
            <a:ext cx="12669362" cy="1938992"/>
          </a:xfrm>
          <a:prstGeom prst="rect">
            <a:avLst/>
          </a:prstGeom>
          <a:noFill/>
        </p:spPr>
        <p:txBody>
          <a:bodyPr wrap="square" rtlCol="0">
            <a:spAutoFit/>
          </a:bodyPr>
          <a:lstStyle/>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Iljung Kim: iljung0810@hanyang.ac.kr</a:t>
            </a:r>
          </a:p>
          <a:p>
            <a:pPr algn="just"/>
            <a:endParaRPr lang="en-US" sz="4000" dirty="0">
              <a:effectLst/>
              <a:latin typeface="Times New Roman" panose="02020603050405020304" pitchFamily="18" charset="0"/>
              <a:ea typeface="Tahoma" panose="020B0604030504040204" pitchFamily="34" charset="0"/>
              <a:cs typeface="Times New Roman" panose="02020603050405020304" pitchFamily="18" charset="0"/>
            </a:endParaRPr>
          </a:p>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Yung-</a:t>
            </a:r>
            <a:r>
              <a:rPr lang="en-US" sz="4000" dirty="0" err="1">
                <a:latin typeface="Times New Roman" panose="02020603050405020304" pitchFamily="18" charset="0"/>
                <a:ea typeface="Tahoma" panose="020B0604030504040204" pitchFamily="34" charset="0"/>
                <a:cs typeface="Times New Roman" panose="02020603050405020304" pitchFamily="18" charset="0"/>
              </a:rPr>
              <a:t>Kyun</a:t>
            </a:r>
            <a:r>
              <a:rPr lang="en-US" sz="4000" dirty="0">
                <a:latin typeface="Times New Roman" panose="02020603050405020304" pitchFamily="18" charset="0"/>
                <a:ea typeface="Tahoma" panose="020B0604030504040204" pitchFamily="34" charset="0"/>
                <a:cs typeface="Times New Roman" panose="02020603050405020304" pitchFamily="18" charset="0"/>
              </a:rPr>
              <a:t> Noh: </a:t>
            </a:r>
            <a:r>
              <a:rPr lang="en-US" sz="4000" dirty="0" err="1">
                <a:latin typeface="Times New Roman" panose="02020603050405020304" pitchFamily="18" charset="0"/>
                <a:ea typeface="Tahoma" panose="020B0604030504040204" pitchFamily="34" charset="0"/>
                <a:cs typeface="Times New Roman" panose="02020603050405020304" pitchFamily="18" charset="0"/>
              </a:rPr>
              <a:t>nohyung@hanyang.ac.kr</a:t>
            </a:r>
            <a:endParaRPr lang="en-US" sz="4000" dirty="0">
              <a:effectLst/>
              <a:latin typeface="Times New Roman" panose="02020603050405020304" pitchFamily="18" charset="0"/>
              <a:ea typeface="Tahom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5717433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656C60E-B8B6-2A4E-76FD-64485254A3C7}"/>
              </a:ext>
            </a:extLst>
          </p:cNvPr>
          <p:cNvSpPr>
            <a:spLocks noGrp="1" noRot="1" noMove="1" noResize="1" noEditPoints="1" noAdjustHandles="1" noChangeArrowheads="1" noChangeShapeType="1"/>
          </p:cNvSpPr>
          <p:nvPr/>
        </p:nvSpPr>
        <p:spPr>
          <a:xfrm>
            <a:off x="402336" y="443420"/>
            <a:ext cx="26627328" cy="47877984"/>
          </a:xfrm>
          <a:prstGeom prst="rect">
            <a:avLst/>
          </a:prstGeom>
          <a:ln w="76200">
            <a:solidFill>
              <a:srgbClr val="00417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KR" dirty="0"/>
          </a:p>
        </p:txBody>
      </p:sp>
      <p:sp>
        <p:nvSpPr>
          <p:cNvPr id="5" name="Rectangle 4">
            <a:extLst>
              <a:ext uri="{FF2B5EF4-FFF2-40B4-BE49-F238E27FC236}">
                <a16:creationId xmlns:a16="http://schemas.microsoft.com/office/drawing/2014/main" id="{C9B3F3DF-8248-A62C-AE6A-4249A7810589}"/>
              </a:ext>
            </a:extLst>
          </p:cNvPr>
          <p:cNvSpPr>
            <a:spLocks/>
          </p:cNvSpPr>
          <p:nvPr/>
        </p:nvSpPr>
        <p:spPr>
          <a:xfrm>
            <a:off x="402336" y="443419"/>
            <a:ext cx="26627328" cy="7328981"/>
          </a:xfrm>
          <a:prstGeom prst="rect">
            <a:avLst/>
          </a:prstGeom>
          <a:solidFill>
            <a:srgbClr val="004170"/>
          </a:solidFill>
          <a:ln>
            <a:solidFill>
              <a:srgbClr val="00417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pic>
        <p:nvPicPr>
          <p:cNvPr id="6" name="Picture 5">
            <a:extLst>
              <a:ext uri="{FF2B5EF4-FFF2-40B4-BE49-F238E27FC236}">
                <a16:creationId xmlns:a16="http://schemas.microsoft.com/office/drawing/2014/main" id="{C86417E3-86FC-6431-010C-34A10DFEFD57}"/>
              </a:ext>
            </a:extLst>
          </p:cNvPr>
          <p:cNvPicPr>
            <a:picLocks noChangeAspect="1"/>
          </p:cNvPicPr>
          <p:nvPr/>
        </p:nvPicPr>
        <p:blipFill>
          <a:blip r:embed="rId3"/>
          <a:stretch>
            <a:fillRect/>
          </a:stretch>
        </p:blipFill>
        <p:spPr>
          <a:xfrm>
            <a:off x="23466660" y="1318778"/>
            <a:ext cx="3111500" cy="3390900"/>
          </a:xfrm>
          <a:prstGeom prst="rect">
            <a:avLst/>
          </a:prstGeom>
        </p:spPr>
      </p:pic>
      <p:cxnSp>
        <p:nvCxnSpPr>
          <p:cNvPr id="12" name="Straight Connector 11">
            <a:extLst>
              <a:ext uri="{FF2B5EF4-FFF2-40B4-BE49-F238E27FC236}">
                <a16:creationId xmlns:a16="http://schemas.microsoft.com/office/drawing/2014/main" id="{68A9A21B-9E18-044B-AB41-CC68D01AE8FD}"/>
              </a:ext>
            </a:extLst>
          </p:cNvPr>
          <p:cNvCxnSpPr>
            <a:cxnSpLocks noGrp="1" noRot="1" noMove="1" noResize="1" noEditPoints="1" noAdjustHandles="1" noChangeArrowheads="1" noChangeShapeType="1"/>
          </p:cNvCxnSpPr>
          <p:nvPr/>
        </p:nvCxnSpPr>
        <p:spPr>
          <a:xfrm>
            <a:off x="13716000" y="443419"/>
            <a:ext cx="0" cy="47877985"/>
          </a:xfrm>
          <a:prstGeom prst="line">
            <a:avLst/>
          </a:prstGeom>
          <a:ln w="76200">
            <a:solidFill>
              <a:srgbClr val="004170"/>
            </a:solidFill>
          </a:ln>
        </p:spPr>
        <p:style>
          <a:lnRef idx="2">
            <a:schemeClr val="accent1"/>
          </a:lnRef>
          <a:fillRef idx="0">
            <a:schemeClr val="accent1"/>
          </a:fillRef>
          <a:effectRef idx="1">
            <a:schemeClr val="accent1"/>
          </a:effectRef>
          <a:fontRef idx="minor">
            <a:schemeClr val="tx1"/>
          </a:fontRef>
        </p:style>
      </p:cxnSp>
      <p:pic>
        <p:nvPicPr>
          <p:cNvPr id="1032" name="Picture 8">
            <a:extLst>
              <a:ext uri="{FF2B5EF4-FFF2-40B4-BE49-F238E27FC236}">
                <a16:creationId xmlns:a16="http://schemas.microsoft.com/office/drawing/2014/main" id="{24089FBD-CAAF-49B8-77FD-EBBDA96733A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4945" y="1048888"/>
            <a:ext cx="3730752" cy="373075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B8C50AB-6190-F784-7161-2064DF25E1A0}"/>
              </a:ext>
            </a:extLst>
          </p:cNvPr>
          <p:cNvSpPr txBox="1"/>
          <p:nvPr/>
        </p:nvSpPr>
        <p:spPr>
          <a:xfrm>
            <a:off x="4206241" y="867124"/>
            <a:ext cx="19019518" cy="1938992"/>
          </a:xfrm>
          <a:prstGeom prst="rect">
            <a:avLst/>
          </a:prstGeom>
          <a:noFill/>
        </p:spPr>
        <p:txBody>
          <a:bodyPr wrap="square" rtlCol="0">
            <a:spAutoFit/>
          </a:bodyPr>
          <a:lstStyle/>
          <a:p>
            <a:pPr algn="ctr"/>
            <a:r>
              <a:rPr lang="en-US" sz="6000" dirty="0">
                <a:solidFill>
                  <a:schemeClr val="bg1"/>
                </a:solidFill>
                <a:effectLst/>
                <a:latin typeface="Times New Roman" panose="02020603050405020304" pitchFamily="18" charset="0"/>
                <a:ea typeface="Tahoma" panose="020B0604030504040204" pitchFamily="34" charset="0"/>
                <a:cs typeface="Times New Roman" panose="02020603050405020304" pitchFamily="18" charset="0"/>
              </a:rPr>
              <a:t>Automated NASH CRN Scoring Pipeline Through Lesion Segmentation for Alcohol-Associated Liver Disease </a:t>
            </a:r>
          </a:p>
        </p:txBody>
      </p:sp>
      <p:sp>
        <p:nvSpPr>
          <p:cNvPr id="8" name="TextBox 7">
            <a:extLst>
              <a:ext uri="{FF2B5EF4-FFF2-40B4-BE49-F238E27FC236}">
                <a16:creationId xmlns:a16="http://schemas.microsoft.com/office/drawing/2014/main" id="{3C764290-2D33-DB8C-F73F-8C2CE8FEC968}"/>
              </a:ext>
            </a:extLst>
          </p:cNvPr>
          <p:cNvSpPr txBox="1"/>
          <p:nvPr/>
        </p:nvSpPr>
        <p:spPr>
          <a:xfrm>
            <a:off x="4206241" y="3014228"/>
            <a:ext cx="19019518" cy="1261884"/>
          </a:xfrm>
          <a:prstGeom prst="rect">
            <a:avLst/>
          </a:prstGeom>
          <a:noFill/>
        </p:spPr>
        <p:txBody>
          <a:bodyPr wrap="square" rtlCol="0">
            <a:spAutoFit/>
          </a:bodyPr>
          <a:lstStyle/>
          <a:p>
            <a:pPr algn="ctr" latinLnBrk="1"/>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Iljung Kim</a:t>
            </a:r>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1</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a:t>
            </a:r>
            <a:r>
              <a:rPr lang="en-US" sz="3800" kern="100" dirty="0" err="1">
                <a:solidFill>
                  <a:schemeClr val="bg1"/>
                </a:solidFill>
                <a:latin typeface="Times New Roman" panose="02020603050405020304" pitchFamily="18" charset="0"/>
                <a:ea typeface="Malgun Gothic" panose="020B0503020000020004" pitchFamily="34" charset="-127"/>
                <a:cs typeface="Times New Roman" panose="02020603050405020304" pitchFamily="18" charset="0"/>
              </a:rPr>
              <a:t>Sangwoong</a:t>
            </a:r>
            <a:r>
              <a:rPr lang="en-US" sz="3800" kern="100" dirty="0">
                <a:solidFill>
                  <a:schemeClr val="bg1"/>
                </a:solidFill>
                <a:latin typeface="Times New Roman" panose="02020603050405020304" pitchFamily="18" charset="0"/>
                <a:ea typeface="Malgun Gothic" panose="020B0503020000020004" pitchFamily="34" charset="-127"/>
                <a:cs typeface="Times New Roman" panose="02020603050405020304" pitchFamily="18" charset="0"/>
              </a:rPr>
              <a:t> Yoon</a:t>
            </a:r>
            <a:r>
              <a:rPr lang="en-US" sz="3800" kern="100" baseline="30000" dirty="0">
                <a:solidFill>
                  <a:schemeClr val="bg1"/>
                </a:solidFill>
                <a:latin typeface="Times New Roman" panose="02020603050405020304" pitchFamily="18" charset="0"/>
                <a:ea typeface="Malgun Gothic" panose="020B0503020000020004" pitchFamily="34" charset="-127"/>
                <a:cs typeface="Times New Roman" panose="02020603050405020304" pitchFamily="18" charset="0"/>
              </a:rPr>
              <a:t>2</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Yung-</a:t>
            </a:r>
            <a:r>
              <a:rPr lang="en-US" sz="3800" kern="100" dirty="0" err="1">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Kyun</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Noh</a:t>
            </a:r>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1,2</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a:t>
            </a:r>
            <a:r>
              <a:rPr lang="en-US" sz="3800" kern="100" dirty="0" err="1">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Chady</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Meroueh</a:t>
            </a:r>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3</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Joseph C. Ahn</a:t>
            </a:r>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4</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a:t>
            </a:r>
            <a:endParaRPr lang="en-KR" sz="3800" kern="100" dirty="0">
              <a:solidFill>
                <a:schemeClr val="bg1"/>
              </a:solidFill>
              <a:effectLst/>
              <a:latin typeface="Malgun Gothic" panose="020B0503020000020004" pitchFamily="34" charset="-127"/>
              <a:ea typeface="Malgun Gothic" panose="020B0503020000020004" pitchFamily="34" charset="-127"/>
              <a:cs typeface="Times New Roman" panose="02020603050405020304" pitchFamily="18" charset="0"/>
            </a:endParaRPr>
          </a:p>
          <a:p>
            <a:pPr algn="ctr" latinLnBrk="1"/>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Resham Ramkissoon</a:t>
            </a:r>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4</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Peyman Nejat</a:t>
            </a:r>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5</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Jason D. Hipp</a:t>
            </a:r>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3</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Hamid R. Tizhoosh</a:t>
            </a:r>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5</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Vijay H. Shah</a:t>
            </a:r>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4</a:t>
            </a:r>
            <a:endParaRPr lang="en-KR" sz="3800" kern="100" dirty="0">
              <a:solidFill>
                <a:schemeClr val="bg1"/>
              </a:solidFill>
              <a:effectLst/>
              <a:latin typeface="Malgun Gothic" panose="020B0503020000020004" pitchFamily="34" charset="-127"/>
              <a:ea typeface="Malgun Gothic" panose="020B0503020000020004" pitchFamily="34" charset="-127"/>
              <a:cs typeface="Times New Roman" panose="02020603050405020304" pitchFamily="18" charset="0"/>
            </a:endParaRPr>
          </a:p>
        </p:txBody>
      </p:sp>
      <p:sp>
        <p:nvSpPr>
          <p:cNvPr id="10" name="TextBox 9">
            <a:extLst>
              <a:ext uri="{FF2B5EF4-FFF2-40B4-BE49-F238E27FC236}">
                <a16:creationId xmlns:a16="http://schemas.microsoft.com/office/drawing/2014/main" id="{2B53627E-7013-D704-5892-DF7E78CDA4A6}"/>
              </a:ext>
            </a:extLst>
          </p:cNvPr>
          <p:cNvSpPr txBox="1"/>
          <p:nvPr/>
        </p:nvSpPr>
        <p:spPr>
          <a:xfrm>
            <a:off x="2418372" y="4427950"/>
            <a:ext cx="22543477" cy="3016210"/>
          </a:xfrm>
          <a:prstGeom prst="rect">
            <a:avLst/>
          </a:prstGeom>
          <a:noFill/>
        </p:spPr>
        <p:txBody>
          <a:bodyPr wrap="square">
            <a:spAutoFit/>
          </a:bodyPr>
          <a:lstStyle/>
          <a:p>
            <a:pPr algn="ctr" latinLnBrk="1"/>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1</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Department of Computer Science, </a:t>
            </a:r>
            <a:r>
              <a:rPr lang="en-US" sz="3800" kern="100" dirty="0" err="1">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Hanyang</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University, Seoul, Republic of Korea</a:t>
            </a:r>
            <a:r>
              <a:rPr lang="en-GB"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a:t>
            </a:r>
            <a:endParaRPr lang="en-KR" sz="3800" kern="100" dirty="0">
              <a:solidFill>
                <a:schemeClr val="bg1"/>
              </a:solidFill>
              <a:effectLst/>
              <a:latin typeface="Malgun Gothic" panose="020B0503020000020004" pitchFamily="34" charset="-127"/>
              <a:ea typeface="Malgun Gothic" panose="020B0503020000020004" pitchFamily="34" charset="-127"/>
              <a:cs typeface="Times New Roman" panose="02020603050405020304" pitchFamily="18" charset="0"/>
            </a:endParaRPr>
          </a:p>
          <a:p>
            <a:pPr algn="ctr" latinLnBrk="1"/>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2</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School of Computational Sciences, Korea Institute for Advanced Study, Seoul, Republic of Korea</a:t>
            </a:r>
            <a:endParaRPr lang="en-KR" sz="3800" kern="100" dirty="0">
              <a:solidFill>
                <a:schemeClr val="bg1"/>
              </a:solidFill>
              <a:effectLst/>
              <a:latin typeface="Malgun Gothic" panose="020B0503020000020004" pitchFamily="34" charset="-127"/>
              <a:ea typeface="Malgun Gothic" panose="020B0503020000020004" pitchFamily="34" charset="-127"/>
              <a:cs typeface="Times New Roman" panose="02020603050405020304" pitchFamily="18" charset="0"/>
            </a:endParaRPr>
          </a:p>
          <a:p>
            <a:pPr algn="ctr" latinLnBrk="1"/>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3</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Department</a:t>
            </a:r>
            <a:r>
              <a:rPr lang="en-GB"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 of Laboratory Medicine and Pathology, Mayo Clinic, Rochester, MN, USA</a:t>
            </a:r>
            <a:endParaRPr lang="en-KR" sz="3800" kern="100" dirty="0">
              <a:solidFill>
                <a:schemeClr val="bg1"/>
              </a:solidFill>
              <a:effectLst/>
              <a:latin typeface="Malgun Gothic" panose="020B0503020000020004" pitchFamily="34" charset="-127"/>
              <a:ea typeface="Malgun Gothic" panose="020B0503020000020004" pitchFamily="34" charset="-127"/>
              <a:cs typeface="Times New Roman" panose="02020603050405020304" pitchFamily="18" charset="0"/>
            </a:endParaRPr>
          </a:p>
          <a:p>
            <a:pPr algn="ctr" latinLnBrk="1"/>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4</a:t>
            </a:r>
            <a:r>
              <a:rPr lang="en-US"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Department </a:t>
            </a:r>
            <a:r>
              <a:rPr lang="en-GB"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of Gastroenterology, Mayo Clinic, Rochester, MN, USA</a:t>
            </a:r>
            <a:endParaRPr lang="en-KR" sz="3800" kern="100" dirty="0">
              <a:solidFill>
                <a:schemeClr val="bg1"/>
              </a:solidFill>
              <a:effectLst/>
              <a:latin typeface="Malgun Gothic" panose="020B0503020000020004" pitchFamily="34" charset="-127"/>
              <a:ea typeface="Malgun Gothic" panose="020B0503020000020004" pitchFamily="34" charset="-127"/>
              <a:cs typeface="Times New Roman" panose="02020603050405020304" pitchFamily="18" charset="0"/>
            </a:endParaRPr>
          </a:p>
          <a:p>
            <a:pPr algn="ctr" latinLnBrk="1"/>
            <a:r>
              <a:rPr lang="en-US" sz="3800" kern="100" baseline="300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5</a:t>
            </a:r>
            <a:r>
              <a:rPr lang="en-GB" sz="3800" kern="100" dirty="0">
                <a:solidFill>
                  <a:schemeClr val="bg1"/>
                </a:solidFill>
                <a:effectLst/>
                <a:latin typeface="Times New Roman" panose="02020603050405020304" pitchFamily="18" charset="0"/>
                <a:ea typeface="Malgun Gothic" panose="020B0503020000020004" pitchFamily="34" charset="-127"/>
                <a:cs typeface="Times New Roman" panose="02020603050405020304" pitchFamily="18" charset="0"/>
              </a:rPr>
              <a:t>Department of Artificial Intelligence and Informatics, Mayo Clinic, Rochester, MN, USA</a:t>
            </a:r>
            <a:endParaRPr lang="en-KR" sz="3800" kern="100" dirty="0">
              <a:solidFill>
                <a:schemeClr val="bg1"/>
              </a:solidFill>
              <a:effectLst/>
              <a:latin typeface="Malgun Gothic" panose="020B0503020000020004" pitchFamily="34" charset="-127"/>
              <a:ea typeface="Malgun Gothic" panose="020B0503020000020004" pitchFamily="34" charset="-127"/>
              <a:cs typeface="Times New Roman" panose="02020603050405020304" pitchFamily="18" charset="0"/>
            </a:endParaRPr>
          </a:p>
        </p:txBody>
      </p:sp>
      <p:sp>
        <p:nvSpPr>
          <p:cNvPr id="18" name="TextBox 17">
            <a:extLst>
              <a:ext uri="{FF2B5EF4-FFF2-40B4-BE49-F238E27FC236}">
                <a16:creationId xmlns:a16="http://schemas.microsoft.com/office/drawing/2014/main" id="{B1804E20-8A99-A244-DA21-690C7F5A65EC}"/>
              </a:ext>
            </a:extLst>
          </p:cNvPr>
          <p:cNvSpPr txBox="1"/>
          <p:nvPr/>
        </p:nvSpPr>
        <p:spPr>
          <a:xfrm>
            <a:off x="1518848" y="7924238"/>
            <a:ext cx="11080641" cy="1015663"/>
          </a:xfrm>
          <a:prstGeom prst="rect">
            <a:avLst/>
          </a:prstGeom>
          <a:noFill/>
        </p:spPr>
        <p:txBody>
          <a:bodyPr wrap="square" rtlCol="0">
            <a:spAutoFit/>
          </a:bodyPr>
          <a:lstStyle/>
          <a:p>
            <a:pPr algn="ctr"/>
            <a:r>
              <a:rPr lang="en-US" sz="6000" dirty="0">
                <a:effectLst/>
                <a:latin typeface="Times New Roman" panose="02020603050405020304" pitchFamily="18" charset="0"/>
                <a:ea typeface="Tahoma" panose="020B0604030504040204" pitchFamily="34" charset="0"/>
                <a:cs typeface="Times New Roman" panose="02020603050405020304" pitchFamily="18" charset="0"/>
              </a:rPr>
              <a:t>Introduction</a:t>
            </a:r>
          </a:p>
        </p:txBody>
      </p:sp>
      <p:sp>
        <p:nvSpPr>
          <p:cNvPr id="19" name="TextBox 18">
            <a:extLst>
              <a:ext uri="{FF2B5EF4-FFF2-40B4-BE49-F238E27FC236}">
                <a16:creationId xmlns:a16="http://schemas.microsoft.com/office/drawing/2014/main" id="{417494E9-01F9-2A76-9145-889AA9CE092C}"/>
              </a:ext>
            </a:extLst>
          </p:cNvPr>
          <p:cNvSpPr txBox="1"/>
          <p:nvPr/>
        </p:nvSpPr>
        <p:spPr>
          <a:xfrm>
            <a:off x="724487" y="8939901"/>
            <a:ext cx="12669362" cy="7171194"/>
          </a:xfrm>
          <a:prstGeom prst="rect">
            <a:avLst/>
          </a:prstGeom>
          <a:noFill/>
        </p:spPr>
        <p:txBody>
          <a:bodyPr wrap="square" rtlCol="0">
            <a:spAutoFit/>
          </a:bodyPr>
          <a:lstStyle/>
          <a:p>
            <a:pPr algn="just"/>
            <a:r>
              <a:rPr lang="en-US" sz="4000" dirty="0">
                <a:effectLst/>
                <a:latin typeface="Times New Roman" panose="02020603050405020304" pitchFamily="18" charset="0"/>
                <a:ea typeface="Malgun Gothic" panose="020B0503020000020004" pitchFamily="34" charset="-127"/>
              </a:rPr>
              <a:t>The prevalence of alcohol-associated liver disease is increasing,</a:t>
            </a:r>
            <a:r>
              <a:rPr lang="ko-KR" altLang="en-US" sz="4000" dirty="0">
                <a:effectLst/>
                <a:latin typeface="Times New Roman" panose="02020603050405020304" pitchFamily="18" charset="0"/>
                <a:ea typeface="Malgun Gothic" panose="020B0503020000020004" pitchFamily="34" charset="-127"/>
              </a:rPr>
              <a:t> </a:t>
            </a:r>
            <a:r>
              <a:rPr lang="en-US" altLang="ko-KR" sz="4000" dirty="0">
                <a:effectLst/>
                <a:latin typeface="Times New Roman" panose="02020603050405020304" pitchFamily="18" charset="0"/>
                <a:ea typeface="Malgun Gothic" panose="020B0503020000020004" pitchFamily="34" charset="-127"/>
              </a:rPr>
              <a:t>and </a:t>
            </a:r>
            <a:r>
              <a:rPr lang="en-US" sz="4000" dirty="0">
                <a:effectLst/>
                <a:latin typeface="Times New Roman" panose="02020603050405020304" pitchFamily="18" charset="0"/>
                <a:ea typeface="Malgun Gothic" panose="020B0503020000020004" pitchFamily="34" charset="-127"/>
              </a:rPr>
              <a:t>diagnosis usually relies on invasive and non-invasive methods, including liver biopsies. </a:t>
            </a:r>
          </a:p>
          <a:p>
            <a:pPr algn="just"/>
            <a:endParaRPr lang="en-US" sz="2000" dirty="0">
              <a:effectLst/>
              <a:latin typeface="Times New Roman" panose="02020603050405020304" pitchFamily="18" charset="0"/>
              <a:ea typeface="Malgun Gothic" panose="020B0503020000020004" pitchFamily="34" charset="-127"/>
            </a:endParaRPr>
          </a:p>
          <a:p>
            <a:pPr algn="just"/>
            <a:r>
              <a:rPr lang="en-US" sz="4000" dirty="0">
                <a:effectLst/>
                <a:latin typeface="Times New Roman" panose="02020603050405020304" pitchFamily="18" charset="0"/>
                <a:ea typeface="Malgun Gothic" panose="020B0503020000020004" pitchFamily="34" charset="-127"/>
              </a:rPr>
              <a:t>The quantification of disease activity of ALD relies on scores derived from the NAFLD activity score NAS based on NASH-CRN scoring system.</a:t>
            </a:r>
          </a:p>
          <a:p>
            <a:pPr algn="just"/>
            <a:endParaRPr lang="en-US" sz="2000" dirty="0">
              <a:effectLst/>
              <a:latin typeface="Times New Roman" panose="02020603050405020304" pitchFamily="18" charset="0"/>
              <a:ea typeface="Malgun Gothic" panose="020B0503020000020004" pitchFamily="34" charset="-127"/>
            </a:endParaRPr>
          </a:p>
          <a:p>
            <a:pPr algn="just"/>
            <a:r>
              <a:rPr lang="en-US" sz="4000" dirty="0">
                <a:effectLst/>
                <a:latin typeface="Times New Roman" panose="02020603050405020304" pitchFamily="18" charset="0"/>
                <a:ea typeface="Malgun Gothic" panose="020B0503020000020004" pitchFamily="34" charset="-127"/>
              </a:rPr>
              <a:t>There are significant inconsistencies in SLB scoring among human experts, which are considered a major issue.</a:t>
            </a:r>
          </a:p>
          <a:p>
            <a:pPr algn="just"/>
            <a:endParaRPr lang="en-US" sz="2000" dirty="0">
              <a:effectLst/>
              <a:latin typeface="Times New Roman" panose="02020603050405020304" pitchFamily="18" charset="0"/>
              <a:ea typeface="Malgun Gothic" panose="020B0503020000020004" pitchFamily="34" charset="-127"/>
            </a:endParaRPr>
          </a:p>
          <a:p>
            <a:pPr algn="just"/>
            <a:r>
              <a:rPr lang="en-US" sz="4000" dirty="0">
                <a:latin typeface="Times New Roman" panose="02020603050405020304" pitchFamily="18" charset="0"/>
                <a:ea typeface="Malgun Gothic" panose="020B0503020000020004" pitchFamily="34" charset="-127"/>
              </a:rPr>
              <a:t>M</a:t>
            </a:r>
            <a:r>
              <a:rPr lang="en-US" sz="4000" dirty="0">
                <a:effectLst/>
                <a:latin typeface="Times New Roman" panose="02020603050405020304" pitchFamily="18" charset="0"/>
                <a:ea typeface="Malgun Gothic" panose="020B0503020000020004" pitchFamily="34" charset="-127"/>
              </a:rPr>
              <a:t>ost machine learning (ML) NAS scores relies on NAFLD cases and are not sufficiently reproducible in ASH.</a:t>
            </a:r>
            <a:r>
              <a:rPr lang="en-KR" sz="4000" dirty="0">
                <a:effectLst/>
              </a:rPr>
              <a:t> </a:t>
            </a:r>
            <a:endParaRPr lang="en-US" sz="4000" dirty="0">
              <a:effectLst/>
              <a:latin typeface="Times New Roman" panose="02020603050405020304" pitchFamily="18" charset="0"/>
              <a:ea typeface="Tahoma" panose="020B0604030504040204" pitchFamily="34" charset="0"/>
              <a:cs typeface="Times New Roman" panose="02020603050405020304" pitchFamily="18" charset="0"/>
            </a:endParaRPr>
          </a:p>
        </p:txBody>
      </p:sp>
      <p:sp>
        <p:nvSpPr>
          <p:cNvPr id="20" name="TextBox 19">
            <a:extLst>
              <a:ext uri="{FF2B5EF4-FFF2-40B4-BE49-F238E27FC236}">
                <a16:creationId xmlns:a16="http://schemas.microsoft.com/office/drawing/2014/main" id="{A108A2C3-DF2B-B523-0F31-133ADB1B04A5}"/>
              </a:ext>
            </a:extLst>
          </p:cNvPr>
          <p:cNvSpPr txBox="1"/>
          <p:nvPr/>
        </p:nvSpPr>
        <p:spPr>
          <a:xfrm>
            <a:off x="1522277" y="19533453"/>
            <a:ext cx="11080641" cy="1015663"/>
          </a:xfrm>
          <a:prstGeom prst="rect">
            <a:avLst/>
          </a:prstGeom>
          <a:noFill/>
        </p:spPr>
        <p:txBody>
          <a:bodyPr wrap="square" rtlCol="0">
            <a:spAutoFit/>
          </a:bodyPr>
          <a:lstStyle/>
          <a:p>
            <a:pPr algn="ctr"/>
            <a:r>
              <a:rPr lang="en-US" sz="6000" dirty="0">
                <a:latin typeface="Times New Roman" panose="02020603050405020304" pitchFamily="18" charset="0"/>
                <a:ea typeface="Tahoma" panose="020B0604030504040204" pitchFamily="34" charset="0"/>
                <a:cs typeface="Times New Roman" panose="02020603050405020304" pitchFamily="18" charset="0"/>
              </a:rPr>
              <a:t>Method</a:t>
            </a:r>
            <a:endParaRPr lang="en-US" sz="6000" dirty="0">
              <a:effectLst/>
              <a:latin typeface="Times New Roman" panose="02020603050405020304" pitchFamily="18" charset="0"/>
              <a:ea typeface="Tahoma" panose="020B0604030504040204" pitchFamily="34" charset="0"/>
              <a:cs typeface="Times New Roman" panose="02020603050405020304" pitchFamily="18" charset="0"/>
            </a:endParaRPr>
          </a:p>
        </p:txBody>
      </p:sp>
      <p:sp>
        <p:nvSpPr>
          <p:cNvPr id="21" name="TextBox 20">
            <a:extLst>
              <a:ext uri="{FF2B5EF4-FFF2-40B4-BE49-F238E27FC236}">
                <a16:creationId xmlns:a16="http://schemas.microsoft.com/office/drawing/2014/main" id="{D32DFA21-DFD9-5CDE-C69D-D5352182BC17}"/>
              </a:ext>
            </a:extLst>
          </p:cNvPr>
          <p:cNvSpPr txBox="1"/>
          <p:nvPr/>
        </p:nvSpPr>
        <p:spPr>
          <a:xfrm>
            <a:off x="727926" y="20693622"/>
            <a:ext cx="12669362" cy="2554545"/>
          </a:xfrm>
          <a:prstGeom prst="rect">
            <a:avLst/>
          </a:prstGeom>
          <a:noFill/>
        </p:spPr>
        <p:txBody>
          <a:bodyPr wrap="square" rtlCol="0">
            <a:spAutoFit/>
          </a:bodyPr>
          <a:lstStyle/>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Obtained liver biopsy slides</a:t>
            </a:r>
          </a:p>
          <a:p>
            <a:pPr algn="just"/>
            <a:endParaRPr lang="en-US" sz="2000" dirty="0">
              <a:effectLst/>
              <a:latin typeface="Times New Roman" panose="02020603050405020304" pitchFamily="18" charset="0"/>
              <a:ea typeface="Tahoma" panose="020B0604030504040204" pitchFamily="34" charset="0"/>
              <a:cs typeface="Times New Roman" panose="02020603050405020304" pitchFamily="18" charset="0"/>
            </a:endParaRPr>
          </a:p>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Slides were digitalized with annotations</a:t>
            </a:r>
          </a:p>
          <a:p>
            <a:pPr algn="just"/>
            <a:endParaRPr lang="en-US" sz="2000" dirty="0">
              <a:latin typeface="Times New Roman" panose="02020603050405020304" pitchFamily="18" charset="0"/>
              <a:ea typeface="Tahoma" panose="020B0604030504040204" pitchFamily="34" charset="0"/>
              <a:cs typeface="Times New Roman" panose="02020603050405020304" pitchFamily="18" charset="0"/>
            </a:endParaRPr>
          </a:p>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Cropped </a:t>
            </a:r>
            <a:r>
              <a:rPr lang="en-US" altLang="ko-KR" sz="4000" dirty="0">
                <a:latin typeface="Times New Roman" panose="02020603050405020304" pitchFamily="18" charset="0"/>
                <a:ea typeface="Tahoma" panose="020B0604030504040204" pitchFamily="34" charset="0"/>
                <a:cs typeface="Times New Roman" panose="02020603050405020304" pitchFamily="18" charset="0"/>
              </a:rPr>
              <a:t>1024x1024</a:t>
            </a:r>
            <a:r>
              <a:rPr lang="en-US" sz="4000" dirty="0">
                <a:latin typeface="Times New Roman" panose="02020603050405020304" pitchFamily="18" charset="0"/>
                <a:ea typeface="Tahoma" panose="020B0604030504040204" pitchFamily="34" charset="0"/>
                <a:cs typeface="Times New Roman" panose="02020603050405020304" pitchFamily="18" charset="0"/>
              </a:rPr>
              <a:t> patches from region of interesting</a:t>
            </a:r>
          </a:p>
        </p:txBody>
      </p:sp>
      <p:sp>
        <p:nvSpPr>
          <p:cNvPr id="24" name="TextBox 23">
            <a:extLst>
              <a:ext uri="{FF2B5EF4-FFF2-40B4-BE49-F238E27FC236}">
                <a16:creationId xmlns:a16="http://schemas.microsoft.com/office/drawing/2014/main" id="{587E36D1-99C3-D3FE-BE70-A987CABC7906}"/>
              </a:ext>
            </a:extLst>
          </p:cNvPr>
          <p:cNvSpPr txBox="1"/>
          <p:nvPr/>
        </p:nvSpPr>
        <p:spPr>
          <a:xfrm>
            <a:off x="14785017" y="7924238"/>
            <a:ext cx="11080641" cy="1015663"/>
          </a:xfrm>
          <a:prstGeom prst="rect">
            <a:avLst/>
          </a:prstGeom>
          <a:noFill/>
        </p:spPr>
        <p:txBody>
          <a:bodyPr wrap="square" rtlCol="0">
            <a:spAutoFit/>
          </a:bodyPr>
          <a:lstStyle/>
          <a:p>
            <a:pPr algn="ctr"/>
            <a:r>
              <a:rPr lang="en-US" sz="6000" dirty="0">
                <a:latin typeface="Times New Roman" panose="02020603050405020304" pitchFamily="18" charset="0"/>
                <a:ea typeface="Tahoma" panose="020B0604030504040204" pitchFamily="34" charset="0"/>
                <a:cs typeface="Times New Roman" panose="02020603050405020304" pitchFamily="18" charset="0"/>
              </a:rPr>
              <a:t>Results</a:t>
            </a:r>
            <a:endParaRPr lang="en-US" sz="6000" dirty="0">
              <a:effectLst/>
              <a:latin typeface="Times New Roman" panose="02020603050405020304" pitchFamily="18" charset="0"/>
              <a:ea typeface="Tahoma" panose="020B0604030504040204" pitchFamily="34" charset="0"/>
              <a:cs typeface="Times New Roman" panose="02020603050405020304" pitchFamily="18" charset="0"/>
            </a:endParaRPr>
          </a:p>
        </p:txBody>
      </p:sp>
      <p:cxnSp>
        <p:nvCxnSpPr>
          <p:cNvPr id="25" name="Straight Connector 24">
            <a:extLst>
              <a:ext uri="{FF2B5EF4-FFF2-40B4-BE49-F238E27FC236}">
                <a16:creationId xmlns:a16="http://schemas.microsoft.com/office/drawing/2014/main" id="{80BCE10F-DF99-3C75-630E-575E47BD3E9C}"/>
              </a:ext>
            </a:extLst>
          </p:cNvPr>
          <p:cNvCxnSpPr>
            <a:cxnSpLocks/>
          </p:cNvCxnSpPr>
          <p:nvPr/>
        </p:nvCxnSpPr>
        <p:spPr>
          <a:xfrm>
            <a:off x="1136185" y="16255601"/>
            <a:ext cx="11901731" cy="0"/>
          </a:xfrm>
          <a:prstGeom prst="line">
            <a:avLst/>
          </a:prstGeom>
          <a:ln w="76200">
            <a:solidFill>
              <a:srgbClr val="004170"/>
            </a:solidFill>
          </a:ln>
        </p:spPr>
        <p:style>
          <a:lnRef idx="2">
            <a:schemeClr val="accent1"/>
          </a:lnRef>
          <a:fillRef idx="0">
            <a:schemeClr val="accent1"/>
          </a:fillRef>
          <a:effectRef idx="1">
            <a:schemeClr val="accent1"/>
          </a:effectRef>
          <a:fontRef idx="minor">
            <a:schemeClr val="tx1"/>
          </a:fontRef>
        </p:style>
      </p:cxnSp>
      <p:cxnSp>
        <p:nvCxnSpPr>
          <p:cNvPr id="30" name="Straight Connector 29">
            <a:extLst>
              <a:ext uri="{FF2B5EF4-FFF2-40B4-BE49-F238E27FC236}">
                <a16:creationId xmlns:a16="http://schemas.microsoft.com/office/drawing/2014/main" id="{9EEDD6CC-D791-3A53-B494-C7706766481F}"/>
              </a:ext>
            </a:extLst>
          </p:cNvPr>
          <p:cNvCxnSpPr>
            <a:cxnSpLocks/>
          </p:cNvCxnSpPr>
          <p:nvPr/>
        </p:nvCxnSpPr>
        <p:spPr>
          <a:xfrm>
            <a:off x="14474345" y="34918445"/>
            <a:ext cx="11901731" cy="0"/>
          </a:xfrm>
          <a:prstGeom prst="line">
            <a:avLst/>
          </a:prstGeom>
          <a:ln w="76200">
            <a:solidFill>
              <a:srgbClr val="004170"/>
            </a:solidFill>
          </a:ln>
        </p:spPr>
        <p:style>
          <a:lnRef idx="2">
            <a:schemeClr val="accent1"/>
          </a:lnRef>
          <a:fillRef idx="0">
            <a:schemeClr val="accent1"/>
          </a:fillRef>
          <a:effectRef idx="1">
            <a:schemeClr val="accent1"/>
          </a:effectRef>
          <a:fontRef idx="minor">
            <a:schemeClr val="tx1"/>
          </a:fontRef>
        </p:style>
      </p:cxnSp>
      <p:sp>
        <p:nvSpPr>
          <p:cNvPr id="1029" name="TextBox 1028">
            <a:extLst>
              <a:ext uri="{FF2B5EF4-FFF2-40B4-BE49-F238E27FC236}">
                <a16:creationId xmlns:a16="http://schemas.microsoft.com/office/drawing/2014/main" id="{64A90486-E767-D8F4-D98D-7BE155146634}"/>
              </a:ext>
            </a:extLst>
          </p:cNvPr>
          <p:cNvSpPr txBox="1"/>
          <p:nvPr/>
        </p:nvSpPr>
        <p:spPr>
          <a:xfrm>
            <a:off x="14974094" y="34879205"/>
            <a:ext cx="11080641" cy="1015663"/>
          </a:xfrm>
          <a:prstGeom prst="rect">
            <a:avLst/>
          </a:prstGeom>
          <a:noFill/>
        </p:spPr>
        <p:txBody>
          <a:bodyPr wrap="square" rtlCol="0">
            <a:spAutoFit/>
          </a:bodyPr>
          <a:lstStyle/>
          <a:p>
            <a:pPr algn="ctr"/>
            <a:r>
              <a:rPr lang="en-US" sz="6000" dirty="0">
                <a:latin typeface="Times New Roman" panose="02020603050405020304" pitchFamily="18" charset="0"/>
                <a:ea typeface="Tahoma" panose="020B0604030504040204" pitchFamily="34" charset="0"/>
                <a:cs typeface="Times New Roman" panose="02020603050405020304" pitchFamily="18" charset="0"/>
              </a:rPr>
              <a:t>Conclusion</a:t>
            </a:r>
            <a:endParaRPr lang="en-US" sz="6000" dirty="0">
              <a:effectLst/>
              <a:latin typeface="Times New Roman" panose="02020603050405020304" pitchFamily="18" charset="0"/>
              <a:ea typeface="Tahoma" panose="020B0604030504040204" pitchFamily="34" charset="0"/>
              <a:cs typeface="Times New Roman" panose="02020603050405020304" pitchFamily="18" charset="0"/>
            </a:endParaRPr>
          </a:p>
        </p:txBody>
      </p:sp>
      <p:sp>
        <p:nvSpPr>
          <p:cNvPr id="1031" name="TextBox 1030">
            <a:extLst>
              <a:ext uri="{FF2B5EF4-FFF2-40B4-BE49-F238E27FC236}">
                <a16:creationId xmlns:a16="http://schemas.microsoft.com/office/drawing/2014/main" id="{FE728495-4BB7-7F10-74B9-BBDBD58051CC}"/>
              </a:ext>
            </a:extLst>
          </p:cNvPr>
          <p:cNvSpPr txBox="1"/>
          <p:nvPr/>
        </p:nvSpPr>
        <p:spPr>
          <a:xfrm>
            <a:off x="14137209" y="35838223"/>
            <a:ext cx="12669362" cy="5016758"/>
          </a:xfrm>
          <a:prstGeom prst="rect">
            <a:avLst/>
          </a:prstGeom>
          <a:noFill/>
        </p:spPr>
        <p:txBody>
          <a:bodyPr wrap="square" rtlCol="0">
            <a:spAutoFit/>
          </a:bodyPr>
          <a:lstStyle/>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The demonstrated fully automated scoring system consistently provided accurate predictions for NAS scoring. Using partially annotated lesions, FCN successfully segmented most of the lesion regions, yielding robust and trustworthy results NAS scoring.</a:t>
            </a:r>
          </a:p>
          <a:p>
            <a:pPr algn="just"/>
            <a:endParaRPr lang="en-US" sz="4000" dirty="0">
              <a:latin typeface="Times New Roman" panose="02020603050405020304" pitchFamily="18" charset="0"/>
              <a:ea typeface="Tahoma" panose="020B0604030504040204" pitchFamily="34" charset="0"/>
              <a:cs typeface="Times New Roman" panose="02020603050405020304" pitchFamily="18" charset="0"/>
            </a:endParaRPr>
          </a:p>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The model can even identify slides that are obviously </a:t>
            </a:r>
            <a:r>
              <a:rPr lang="en-US" sz="4000" dirty="0" err="1">
                <a:effectLst/>
                <a:latin typeface="Times New Roman" panose="02020603050405020304" pitchFamily="18" charset="0"/>
                <a:ea typeface="Tahoma" panose="020B0604030504040204" pitchFamily="34" charset="0"/>
                <a:cs typeface="Times New Roman" panose="02020603050405020304" pitchFamily="18" charset="0"/>
              </a:rPr>
              <a:t>mislabelled</a:t>
            </a:r>
            <a:r>
              <a:rPr lang="en-US" sz="4000" dirty="0">
                <a:effectLst/>
                <a:latin typeface="Times New Roman" panose="02020603050405020304" pitchFamily="18" charset="0"/>
                <a:ea typeface="Tahoma" panose="020B0604030504040204" pitchFamily="34" charset="0"/>
                <a:cs typeface="Times New Roman" panose="02020603050405020304" pitchFamily="18" charset="0"/>
              </a:rPr>
              <a:t> by human experts. </a:t>
            </a:r>
          </a:p>
        </p:txBody>
      </p:sp>
      <p:cxnSp>
        <p:nvCxnSpPr>
          <p:cNvPr id="1035" name="Straight Connector 1034">
            <a:extLst>
              <a:ext uri="{FF2B5EF4-FFF2-40B4-BE49-F238E27FC236}">
                <a16:creationId xmlns:a16="http://schemas.microsoft.com/office/drawing/2014/main" id="{DAB65687-B5BB-28E5-9EB5-823FBAF8CAEF}"/>
              </a:ext>
            </a:extLst>
          </p:cNvPr>
          <p:cNvCxnSpPr>
            <a:cxnSpLocks/>
          </p:cNvCxnSpPr>
          <p:nvPr/>
        </p:nvCxnSpPr>
        <p:spPr>
          <a:xfrm>
            <a:off x="1016743" y="19201493"/>
            <a:ext cx="11901731" cy="0"/>
          </a:xfrm>
          <a:prstGeom prst="line">
            <a:avLst/>
          </a:prstGeom>
          <a:ln w="76200">
            <a:solidFill>
              <a:srgbClr val="004170"/>
            </a:solidFill>
          </a:ln>
        </p:spPr>
        <p:style>
          <a:lnRef idx="2">
            <a:schemeClr val="accent1"/>
          </a:lnRef>
          <a:fillRef idx="0">
            <a:schemeClr val="accent1"/>
          </a:fillRef>
          <a:effectRef idx="1">
            <a:schemeClr val="accent1"/>
          </a:effectRef>
          <a:fontRef idx="minor">
            <a:schemeClr val="tx1"/>
          </a:fontRef>
        </p:style>
      </p:cxnSp>
      <p:sp>
        <p:nvSpPr>
          <p:cNvPr id="1036" name="TextBox 1035">
            <a:extLst>
              <a:ext uri="{FF2B5EF4-FFF2-40B4-BE49-F238E27FC236}">
                <a16:creationId xmlns:a16="http://schemas.microsoft.com/office/drawing/2014/main" id="{2FCFD8B4-CFA3-A8FF-EC2C-5EC7B8B54993}"/>
              </a:ext>
            </a:extLst>
          </p:cNvPr>
          <p:cNvSpPr txBox="1"/>
          <p:nvPr/>
        </p:nvSpPr>
        <p:spPr>
          <a:xfrm>
            <a:off x="1515909" y="16433580"/>
            <a:ext cx="11080641" cy="1015663"/>
          </a:xfrm>
          <a:prstGeom prst="rect">
            <a:avLst/>
          </a:prstGeom>
          <a:noFill/>
        </p:spPr>
        <p:txBody>
          <a:bodyPr wrap="square" rtlCol="0">
            <a:spAutoFit/>
          </a:bodyPr>
          <a:lstStyle/>
          <a:p>
            <a:pPr algn="ctr"/>
            <a:r>
              <a:rPr lang="en-US" sz="6000" dirty="0">
                <a:latin typeface="Times New Roman" panose="02020603050405020304" pitchFamily="18" charset="0"/>
                <a:ea typeface="Tahoma" panose="020B0604030504040204" pitchFamily="34" charset="0"/>
                <a:cs typeface="Times New Roman" panose="02020603050405020304" pitchFamily="18" charset="0"/>
              </a:rPr>
              <a:t>Objective</a:t>
            </a:r>
            <a:endParaRPr lang="en-US" sz="6000" dirty="0">
              <a:effectLst/>
              <a:latin typeface="Times New Roman" panose="02020603050405020304" pitchFamily="18" charset="0"/>
              <a:ea typeface="Tahoma" panose="020B0604030504040204" pitchFamily="34" charset="0"/>
              <a:cs typeface="Times New Roman" panose="02020603050405020304" pitchFamily="18" charset="0"/>
            </a:endParaRPr>
          </a:p>
        </p:txBody>
      </p:sp>
      <p:sp>
        <p:nvSpPr>
          <p:cNvPr id="1038" name="TextBox 1037">
            <a:extLst>
              <a:ext uri="{FF2B5EF4-FFF2-40B4-BE49-F238E27FC236}">
                <a16:creationId xmlns:a16="http://schemas.microsoft.com/office/drawing/2014/main" id="{E44F556A-B630-BB1B-F193-B2965AA45846}"/>
              </a:ext>
            </a:extLst>
          </p:cNvPr>
          <p:cNvSpPr txBox="1"/>
          <p:nvPr/>
        </p:nvSpPr>
        <p:spPr>
          <a:xfrm>
            <a:off x="724487" y="17415770"/>
            <a:ext cx="12669362" cy="1323439"/>
          </a:xfrm>
          <a:prstGeom prst="rect">
            <a:avLst/>
          </a:prstGeom>
          <a:noFill/>
        </p:spPr>
        <p:txBody>
          <a:bodyPr wrap="square" rtlCol="0">
            <a:spAutoFit/>
          </a:bodyPr>
          <a:lstStyle/>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Develop an automated pipeline using artificial intelligence that provides a consistent NAS score for patient with ALD.</a:t>
            </a:r>
            <a:endParaRPr lang="en-US" sz="4000" dirty="0">
              <a:latin typeface="Times New Roman" panose="02020603050405020304" pitchFamily="18" charset="0"/>
              <a:ea typeface="Tahoma" panose="020B0604030504040204" pitchFamily="34" charset="0"/>
              <a:cs typeface="Times New Roman" panose="02020603050405020304" pitchFamily="18" charset="0"/>
            </a:endParaRPr>
          </a:p>
        </p:txBody>
      </p:sp>
      <p:cxnSp>
        <p:nvCxnSpPr>
          <p:cNvPr id="1042" name="Straight Connector 1041">
            <a:extLst>
              <a:ext uri="{FF2B5EF4-FFF2-40B4-BE49-F238E27FC236}">
                <a16:creationId xmlns:a16="http://schemas.microsoft.com/office/drawing/2014/main" id="{1B400208-33D1-D012-9095-6C489135BB03}"/>
              </a:ext>
            </a:extLst>
          </p:cNvPr>
          <p:cNvCxnSpPr>
            <a:cxnSpLocks/>
          </p:cNvCxnSpPr>
          <p:nvPr/>
        </p:nvCxnSpPr>
        <p:spPr>
          <a:xfrm>
            <a:off x="14394085" y="41479757"/>
            <a:ext cx="11901731" cy="0"/>
          </a:xfrm>
          <a:prstGeom prst="line">
            <a:avLst/>
          </a:prstGeom>
          <a:ln w="76200">
            <a:solidFill>
              <a:srgbClr val="004170"/>
            </a:solidFill>
          </a:ln>
        </p:spPr>
        <p:style>
          <a:lnRef idx="2">
            <a:schemeClr val="accent1"/>
          </a:lnRef>
          <a:fillRef idx="0">
            <a:schemeClr val="accent1"/>
          </a:fillRef>
          <a:effectRef idx="1">
            <a:schemeClr val="accent1"/>
          </a:effectRef>
          <a:fontRef idx="minor">
            <a:schemeClr val="tx1"/>
          </a:fontRef>
        </p:style>
      </p:cxnSp>
      <p:sp>
        <p:nvSpPr>
          <p:cNvPr id="1043" name="TextBox 1042">
            <a:extLst>
              <a:ext uri="{FF2B5EF4-FFF2-40B4-BE49-F238E27FC236}">
                <a16:creationId xmlns:a16="http://schemas.microsoft.com/office/drawing/2014/main" id="{AC2CE208-95C4-1DF0-72F5-30464DC78AF4}"/>
              </a:ext>
            </a:extLst>
          </p:cNvPr>
          <p:cNvSpPr txBox="1"/>
          <p:nvPr/>
        </p:nvSpPr>
        <p:spPr>
          <a:xfrm>
            <a:off x="15011934" y="41610801"/>
            <a:ext cx="11080641" cy="1015663"/>
          </a:xfrm>
          <a:prstGeom prst="rect">
            <a:avLst/>
          </a:prstGeom>
          <a:noFill/>
        </p:spPr>
        <p:txBody>
          <a:bodyPr wrap="square" rtlCol="0">
            <a:spAutoFit/>
          </a:bodyPr>
          <a:lstStyle/>
          <a:p>
            <a:pPr algn="ctr"/>
            <a:r>
              <a:rPr lang="en-US" sz="6000" dirty="0">
                <a:effectLst/>
                <a:latin typeface="Times New Roman" panose="02020603050405020304" pitchFamily="18" charset="0"/>
                <a:ea typeface="Tahoma" panose="020B0604030504040204" pitchFamily="34" charset="0"/>
                <a:cs typeface="Times New Roman" panose="02020603050405020304" pitchFamily="18" charset="0"/>
              </a:rPr>
              <a:t>Acknowledgements</a:t>
            </a:r>
          </a:p>
        </p:txBody>
      </p:sp>
      <p:sp>
        <p:nvSpPr>
          <p:cNvPr id="1047" name="TextBox 1046">
            <a:extLst>
              <a:ext uri="{FF2B5EF4-FFF2-40B4-BE49-F238E27FC236}">
                <a16:creationId xmlns:a16="http://schemas.microsoft.com/office/drawing/2014/main" id="{48ADEE99-7002-E821-052C-C8136164744A}"/>
              </a:ext>
            </a:extLst>
          </p:cNvPr>
          <p:cNvSpPr txBox="1"/>
          <p:nvPr/>
        </p:nvSpPr>
        <p:spPr>
          <a:xfrm>
            <a:off x="783108" y="30723979"/>
            <a:ext cx="12669362" cy="1323439"/>
          </a:xfrm>
          <a:prstGeom prst="rect">
            <a:avLst/>
          </a:prstGeom>
          <a:noFill/>
        </p:spPr>
        <p:txBody>
          <a:bodyPr wrap="square" rtlCol="0">
            <a:spAutoFit/>
          </a:bodyPr>
          <a:lstStyle/>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Train fully convolutional network (FCN) model with patches using focal loss</a:t>
            </a:r>
          </a:p>
        </p:txBody>
      </p:sp>
      <p:pic>
        <p:nvPicPr>
          <p:cNvPr id="2" name="Picture 1">
            <a:extLst>
              <a:ext uri="{FF2B5EF4-FFF2-40B4-BE49-F238E27FC236}">
                <a16:creationId xmlns:a16="http://schemas.microsoft.com/office/drawing/2014/main" id="{60CEB509-C630-898A-74BE-94B40465E111}"/>
              </a:ext>
            </a:extLst>
          </p:cNvPr>
          <p:cNvPicPr>
            <a:picLocks noChangeAspect="1"/>
          </p:cNvPicPr>
          <p:nvPr/>
        </p:nvPicPr>
        <p:blipFill>
          <a:blip r:embed="rId5"/>
          <a:stretch>
            <a:fillRect/>
          </a:stretch>
        </p:blipFill>
        <p:spPr>
          <a:xfrm>
            <a:off x="975200" y="23397194"/>
            <a:ext cx="12078971" cy="6628422"/>
          </a:xfrm>
          <a:prstGeom prst="rect">
            <a:avLst/>
          </a:prstGeom>
        </p:spPr>
      </p:pic>
      <p:sp>
        <p:nvSpPr>
          <p:cNvPr id="3" name="TextBox 2">
            <a:extLst>
              <a:ext uri="{FF2B5EF4-FFF2-40B4-BE49-F238E27FC236}">
                <a16:creationId xmlns:a16="http://schemas.microsoft.com/office/drawing/2014/main" id="{148732F4-4740-162C-CA9C-832FB0249427}"/>
              </a:ext>
            </a:extLst>
          </p:cNvPr>
          <p:cNvSpPr txBox="1"/>
          <p:nvPr/>
        </p:nvSpPr>
        <p:spPr>
          <a:xfrm>
            <a:off x="783108" y="29955647"/>
            <a:ext cx="12669362" cy="630942"/>
          </a:xfrm>
          <a:prstGeom prst="rect">
            <a:avLst/>
          </a:prstGeom>
          <a:noFill/>
        </p:spPr>
        <p:txBody>
          <a:bodyPr wrap="square" rtlCol="0">
            <a:spAutoFit/>
          </a:bodyPr>
          <a:lstStyle/>
          <a:p>
            <a:pPr algn="just"/>
            <a:r>
              <a:rPr lang="en-US" sz="3500" b="1" dirty="0">
                <a:latin typeface="Times New Roman" panose="02020603050405020304" pitchFamily="18" charset="0"/>
                <a:ea typeface="Tahoma" panose="020B0604030504040204" pitchFamily="34" charset="0"/>
                <a:cs typeface="Times New Roman" panose="02020603050405020304" pitchFamily="18" charset="0"/>
              </a:rPr>
              <a:t>Figure 1.</a:t>
            </a:r>
            <a:r>
              <a:rPr lang="en-US" sz="3500" dirty="0">
                <a:latin typeface="Times New Roman" panose="02020603050405020304" pitchFamily="18" charset="0"/>
                <a:ea typeface="Tahoma" panose="020B0604030504040204" pitchFamily="34" charset="0"/>
                <a:cs typeface="Times New Roman" panose="02020603050405020304" pitchFamily="18" charset="0"/>
              </a:rPr>
              <a:t> Example of patch sampling</a:t>
            </a:r>
          </a:p>
        </p:txBody>
      </p:sp>
      <p:pic>
        <p:nvPicPr>
          <p:cNvPr id="9" name="Picture 8">
            <a:extLst>
              <a:ext uri="{FF2B5EF4-FFF2-40B4-BE49-F238E27FC236}">
                <a16:creationId xmlns:a16="http://schemas.microsoft.com/office/drawing/2014/main" id="{F6F4871F-D705-1A21-6740-8E2541021952}"/>
              </a:ext>
            </a:extLst>
          </p:cNvPr>
          <p:cNvPicPr>
            <a:picLocks noChangeAspect="1"/>
          </p:cNvPicPr>
          <p:nvPr/>
        </p:nvPicPr>
        <p:blipFill>
          <a:blip r:embed="rId6"/>
          <a:stretch>
            <a:fillRect/>
          </a:stretch>
        </p:blipFill>
        <p:spPr>
          <a:xfrm>
            <a:off x="783108" y="32583761"/>
            <a:ext cx="12556852" cy="5710581"/>
          </a:xfrm>
          <a:prstGeom prst="rect">
            <a:avLst/>
          </a:prstGeom>
        </p:spPr>
      </p:pic>
      <p:sp>
        <p:nvSpPr>
          <p:cNvPr id="11" name="TextBox 10">
            <a:extLst>
              <a:ext uri="{FF2B5EF4-FFF2-40B4-BE49-F238E27FC236}">
                <a16:creationId xmlns:a16="http://schemas.microsoft.com/office/drawing/2014/main" id="{307F6625-331A-6DF2-73B8-21A671B88914}"/>
              </a:ext>
            </a:extLst>
          </p:cNvPr>
          <p:cNvSpPr txBox="1"/>
          <p:nvPr/>
        </p:nvSpPr>
        <p:spPr>
          <a:xfrm>
            <a:off x="628196" y="38294342"/>
            <a:ext cx="12669362" cy="630942"/>
          </a:xfrm>
          <a:prstGeom prst="rect">
            <a:avLst/>
          </a:prstGeom>
          <a:noFill/>
        </p:spPr>
        <p:txBody>
          <a:bodyPr wrap="square" rtlCol="0">
            <a:spAutoFit/>
          </a:bodyPr>
          <a:lstStyle/>
          <a:p>
            <a:pPr algn="just"/>
            <a:r>
              <a:rPr lang="en-US" sz="3500" b="1" dirty="0">
                <a:latin typeface="Times New Roman" panose="02020603050405020304" pitchFamily="18" charset="0"/>
                <a:ea typeface="Tahoma" panose="020B0604030504040204" pitchFamily="34" charset="0"/>
                <a:cs typeface="Times New Roman" panose="02020603050405020304" pitchFamily="18" charset="0"/>
              </a:rPr>
              <a:t>Figure 2.</a:t>
            </a:r>
            <a:r>
              <a:rPr lang="en-US" sz="3500" dirty="0">
                <a:latin typeface="Times New Roman" panose="02020603050405020304" pitchFamily="18" charset="0"/>
                <a:ea typeface="Tahoma" panose="020B0604030504040204" pitchFamily="34" charset="0"/>
                <a:cs typeface="Times New Roman" panose="02020603050405020304" pitchFamily="18" charset="0"/>
              </a:rPr>
              <a:t> Processing of patch to probability prediction </a:t>
            </a:r>
          </a:p>
        </p:txBody>
      </p:sp>
      <p:sp>
        <p:nvSpPr>
          <p:cNvPr id="14" name="TextBox 13">
            <a:extLst>
              <a:ext uri="{FF2B5EF4-FFF2-40B4-BE49-F238E27FC236}">
                <a16:creationId xmlns:a16="http://schemas.microsoft.com/office/drawing/2014/main" id="{EEF38538-1832-C235-DB2E-FAED86140E19}"/>
              </a:ext>
            </a:extLst>
          </p:cNvPr>
          <p:cNvSpPr txBox="1"/>
          <p:nvPr/>
        </p:nvSpPr>
        <p:spPr>
          <a:xfrm>
            <a:off x="752369" y="41479861"/>
            <a:ext cx="12669362" cy="1631216"/>
          </a:xfrm>
          <a:prstGeom prst="rect">
            <a:avLst/>
          </a:prstGeom>
          <a:noFill/>
        </p:spPr>
        <p:txBody>
          <a:bodyPr wrap="square" rtlCol="0">
            <a:spAutoFit/>
          </a:bodyPr>
          <a:lstStyle/>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Using focal loss resolves class imbalance problem </a:t>
            </a:r>
          </a:p>
          <a:p>
            <a:pPr algn="just"/>
            <a:endParaRPr lang="en-US" sz="2000" dirty="0">
              <a:latin typeface="Times New Roman" panose="02020603050405020304" pitchFamily="18" charset="0"/>
              <a:ea typeface="Tahoma" panose="020B0604030504040204" pitchFamily="34" charset="0"/>
              <a:cs typeface="Times New Roman" panose="02020603050405020304" pitchFamily="18" charset="0"/>
            </a:endParaRPr>
          </a:p>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Count contour of lesions for scoring</a:t>
            </a:r>
          </a:p>
        </p:txBody>
      </p:sp>
      <p:pic>
        <p:nvPicPr>
          <p:cNvPr id="15" name="Picture 14">
            <a:extLst>
              <a:ext uri="{FF2B5EF4-FFF2-40B4-BE49-F238E27FC236}">
                <a16:creationId xmlns:a16="http://schemas.microsoft.com/office/drawing/2014/main" id="{3F1DFAB3-79E7-0023-226F-E9506643EE21}"/>
              </a:ext>
            </a:extLst>
          </p:cNvPr>
          <p:cNvPicPr>
            <a:picLocks noChangeAspect="1"/>
          </p:cNvPicPr>
          <p:nvPr/>
        </p:nvPicPr>
        <p:blipFill>
          <a:blip r:embed="rId7"/>
          <a:stretch>
            <a:fillRect/>
          </a:stretch>
        </p:blipFill>
        <p:spPr>
          <a:xfrm>
            <a:off x="724487" y="38972753"/>
            <a:ext cx="12402592" cy="2507108"/>
          </a:xfrm>
          <a:prstGeom prst="rect">
            <a:avLst/>
          </a:prstGeom>
        </p:spPr>
      </p:pic>
      <p:pic>
        <p:nvPicPr>
          <p:cNvPr id="16" name="Picture 15">
            <a:extLst>
              <a:ext uri="{FF2B5EF4-FFF2-40B4-BE49-F238E27FC236}">
                <a16:creationId xmlns:a16="http://schemas.microsoft.com/office/drawing/2014/main" id="{E5D6FCC5-AA3B-6708-37CD-1B5E4C6CD9A6}"/>
              </a:ext>
            </a:extLst>
          </p:cNvPr>
          <p:cNvPicPr>
            <a:picLocks noChangeAspect="1"/>
          </p:cNvPicPr>
          <p:nvPr/>
        </p:nvPicPr>
        <p:blipFill>
          <a:blip r:embed="rId8"/>
          <a:stretch>
            <a:fillRect/>
          </a:stretch>
        </p:blipFill>
        <p:spPr>
          <a:xfrm>
            <a:off x="16763326" y="20374836"/>
            <a:ext cx="6749861" cy="6838675"/>
          </a:xfrm>
          <a:prstGeom prst="rect">
            <a:avLst/>
          </a:prstGeom>
        </p:spPr>
      </p:pic>
      <p:pic>
        <p:nvPicPr>
          <p:cNvPr id="17" name="Picture 16">
            <a:extLst>
              <a:ext uri="{FF2B5EF4-FFF2-40B4-BE49-F238E27FC236}">
                <a16:creationId xmlns:a16="http://schemas.microsoft.com/office/drawing/2014/main" id="{FD6B0932-52E8-B8F6-9B98-7B6F65380820}"/>
              </a:ext>
            </a:extLst>
          </p:cNvPr>
          <p:cNvPicPr>
            <a:picLocks noChangeAspect="1"/>
          </p:cNvPicPr>
          <p:nvPr/>
        </p:nvPicPr>
        <p:blipFill>
          <a:blip r:embed="rId9"/>
          <a:stretch>
            <a:fillRect/>
          </a:stretch>
        </p:blipFill>
        <p:spPr>
          <a:xfrm>
            <a:off x="20653342" y="27445962"/>
            <a:ext cx="5765800" cy="5842000"/>
          </a:xfrm>
          <a:prstGeom prst="rect">
            <a:avLst/>
          </a:prstGeom>
        </p:spPr>
      </p:pic>
      <p:pic>
        <p:nvPicPr>
          <p:cNvPr id="23" name="Picture 22">
            <a:extLst>
              <a:ext uri="{FF2B5EF4-FFF2-40B4-BE49-F238E27FC236}">
                <a16:creationId xmlns:a16="http://schemas.microsoft.com/office/drawing/2014/main" id="{7EC2FEDB-0103-95CD-8032-804A4887C385}"/>
              </a:ext>
            </a:extLst>
          </p:cNvPr>
          <p:cNvPicPr>
            <a:picLocks noChangeAspect="1"/>
          </p:cNvPicPr>
          <p:nvPr/>
        </p:nvPicPr>
        <p:blipFill>
          <a:blip r:embed="rId10"/>
          <a:stretch>
            <a:fillRect/>
          </a:stretch>
        </p:blipFill>
        <p:spPr>
          <a:xfrm>
            <a:off x="14256984" y="27406379"/>
            <a:ext cx="6295271" cy="5921167"/>
          </a:xfrm>
          <a:prstGeom prst="rect">
            <a:avLst/>
          </a:prstGeom>
        </p:spPr>
      </p:pic>
      <p:pic>
        <p:nvPicPr>
          <p:cNvPr id="27" name="Picture 26">
            <a:extLst>
              <a:ext uri="{FF2B5EF4-FFF2-40B4-BE49-F238E27FC236}">
                <a16:creationId xmlns:a16="http://schemas.microsoft.com/office/drawing/2014/main" id="{1CED2E84-92BE-B38E-5476-22749BC426BA}"/>
              </a:ext>
            </a:extLst>
          </p:cNvPr>
          <p:cNvPicPr>
            <a:picLocks noChangeAspect="1"/>
          </p:cNvPicPr>
          <p:nvPr/>
        </p:nvPicPr>
        <p:blipFill>
          <a:blip r:embed="rId11"/>
          <a:stretch>
            <a:fillRect/>
          </a:stretch>
        </p:blipFill>
        <p:spPr>
          <a:xfrm>
            <a:off x="13979531" y="8939901"/>
            <a:ext cx="12453197" cy="10556352"/>
          </a:xfrm>
          <a:prstGeom prst="rect">
            <a:avLst/>
          </a:prstGeom>
        </p:spPr>
      </p:pic>
      <p:cxnSp>
        <p:nvCxnSpPr>
          <p:cNvPr id="34" name="Straight Connector 33">
            <a:extLst>
              <a:ext uri="{FF2B5EF4-FFF2-40B4-BE49-F238E27FC236}">
                <a16:creationId xmlns:a16="http://schemas.microsoft.com/office/drawing/2014/main" id="{0591BB47-E4D2-CB7C-9421-E7CFEAD62826}"/>
              </a:ext>
            </a:extLst>
          </p:cNvPr>
          <p:cNvCxnSpPr>
            <a:cxnSpLocks/>
          </p:cNvCxnSpPr>
          <p:nvPr/>
        </p:nvCxnSpPr>
        <p:spPr>
          <a:xfrm>
            <a:off x="1022528" y="43416378"/>
            <a:ext cx="11901731" cy="0"/>
          </a:xfrm>
          <a:prstGeom prst="line">
            <a:avLst/>
          </a:prstGeom>
          <a:ln w="76200">
            <a:solidFill>
              <a:srgbClr val="004170"/>
            </a:solidFill>
          </a:ln>
        </p:spPr>
        <p:style>
          <a:lnRef idx="2">
            <a:schemeClr val="accent1"/>
          </a:lnRef>
          <a:fillRef idx="0">
            <a:schemeClr val="accent1"/>
          </a:fillRef>
          <a:effectRef idx="1">
            <a:schemeClr val="accent1"/>
          </a:effectRef>
          <a:fontRef idx="minor">
            <a:schemeClr val="tx1"/>
          </a:fontRef>
        </p:style>
      </p:cxnSp>
      <p:sp>
        <p:nvSpPr>
          <p:cNvPr id="35" name="TextBox 34">
            <a:extLst>
              <a:ext uri="{FF2B5EF4-FFF2-40B4-BE49-F238E27FC236}">
                <a16:creationId xmlns:a16="http://schemas.microsoft.com/office/drawing/2014/main" id="{1DEA73F0-CE7E-7BDD-C71B-75A2F5E65DCB}"/>
              </a:ext>
            </a:extLst>
          </p:cNvPr>
          <p:cNvSpPr txBox="1"/>
          <p:nvPr/>
        </p:nvSpPr>
        <p:spPr>
          <a:xfrm>
            <a:off x="1522277" y="43377138"/>
            <a:ext cx="11080641" cy="1015663"/>
          </a:xfrm>
          <a:prstGeom prst="rect">
            <a:avLst/>
          </a:prstGeom>
          <a:noFill/>
        </p:spPr>
        <p:txBody>
          <a:bodyPr wrap="square" rtlCol="0">
            <a:spAutoFit/>
          </a:bodyPr>
          <a:lstStyle/>
          <a:p>
            <a:pPr algn="ctr"/>
            <a:r>
              <a:rPr lang="en-US" sz="6000" dirty="0">
                <a:effectLst/>
                <a:latin typeface="Times New Roman" panose="02020603050405020304" pitchFamily="18" charset="0"/>
                <a:ea typeface="Tahoma" panose="020B0604030504040204" pitchFamily="34" charset="0"/>
                <a:cs typeface="Times New Roman" panose="02020603050405020304" pitchFamily="18" charset="0"/>
              </a:rPr>
              <a:t>Contact</a:t>
            </a:r>
          </a:p>
        </p:txBody>
      </p:sp>
      <p:sp>
        <p:nvSpPr>
          <p:cNvPr id="36" name="TextBox 35">
            <a:extLst>
              <a:ext uri="{FF2B5EF4-FFF2-40B4-BE49-F238E27FC236}">
                <a16:creationId xmlns:a16="http://schemas.microsoft.com/office/drawing/2014/main" id="{6B50871F-BF34-9BD0-74DA-9697BE0C81B0}"/>
              </a:ext>
            </a:extLst>
          </p:cNvPr>
          <p:cNvSpPr txBox="1"/>
          <p:nvPr/>
        </p:nvSpPr>
        <p:spPr>
          <a:xfrm>
            <a:off x="14010270" y="19534284"/>
            <a:ext cx="12669362" cy="630942"/>
          </a:xfrm>
          <a:prstGeom prst="rect">
            <a:avLst/>
          </a:prstGeom>
          <a:noFill/>
        </p:spPr>
        <p:txBody>
          <a:bodyPr wrap="square" rtlCol="0">
            <a:spAutoFit/>
          </a:bodyPr>
          <a:lstStyle/>
          <a:p>
            <a:pPr algn="just"/>
            <a:r>
              <a:rPr lang="en-US" sz="3500" b="1" dirty="0">
                <a:latin typeface="Times New Roman" panose="02020603050405020304" pitchFamily="18" charset="0"/>
                <a:ea typeface="Tahoma" panose="020B0604030504040204" pitchFamily="34" charset="0"/>
                <a:cs typeface="Times New Roman" panose="02020603050405020304" pitchFamily="18" charset="0"/>
              </a:rPr>
              <a:t>Figure 3.</a:t>
            </a:r>
            <a:r>
              <a:rPr lang="en-US" sz="3500" dirty="0">
                <a:latin typeface="Times New Roman" panose="02020603050405020304" pitchFamily="18" charset="0"/>
                <a:ea typeface="Tahoma" panose="020B0604030504040204" pitchFamily="34" charset="0"/>
                <a:cs typeface="Times New Roman" panose="02020603050405020304" pitchFamily="18" charset="0"/>
              </a:rPr>
              <a:t> The FCN model’s prediction and Label</a:t>
            </a:r>
          </a:p>
        </p:txBody>
      </p:sp>
      <p:sp>
        <p:nvSpPr>
          <p:cNvPr id="37" name="TextBox 36">
            <a:extLst>
              <a:ext uri="{FF2B5EF4-FFF2-40B4-BE49-F238E27FC236}">
                <a16:creationId xmlns:a16="http://schemas.microsoft.com/office/drawing/2014/main" id="{6C6E72BE-68D1-B2F6-7F19-1900641F489A}"/>
              </a:ext>
            </a:extLst>
          </p:cNvPr>
          <p:cNvSpPr txBox="1"/>
          <p:nvPr/>
        </p:nvSpPr>
        <p:spPr>
          <a:xfrm>
            <a:off x="14170941" y="42626465"/>
            <a:ext cx="12669362" cy="5016758"/>
          </a:xfrm>
          <a:prstGeom prst="rect">
            <a:avLst/>
          </a:prstGeom>
          <a:noFill/>
        </p:spPr>
        <p:txBody>
          <a:bodyPr wrap="square" rtlCol="0">
            <a:spAutoFit/>
          </a:bodyPr>
          <a:lstStyle/>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Dr. Vijay Shah’s Lab (Mayo Clinic, USA)</a:t>
            </a:r>
          </a:p>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		Dr. </a:t>
            </a:r>
            <a:r>
              <a:rPr lang="en-US" sz="4000" dirty="0" err="1">
                <a:latin typeface="Times New Roman" panose="02020603050405020304" pitchFamily="18" charset="0"/>
                <a:ea typeface="Tahoma" panose="020B0604030504040204" pitchFamily="34" charset="0"/>
                <a:cs typeface="Times New Roman" panose="02020603050405020304" pitchFamily="18" charset="0"/>
              </a:rPr>
              <a:t>Chady</a:t>
            </a:r>
            <a:r>
              <a:rPr lang="en-US" sz="4000" dirty="0">
                <a:latin typeface="Times New Roman" panose="02020603050405020304" pitchFamily="18" charset="0"/>
                <a:ea typeface="Tahoma" panose="020B0604030504040204" pitchFamily="34" charset="0"/>
                <a:cs typeface="Times New Roman" panose="02020603050405020304" pitchFamily="18" charset="0"/>
              </a:rPr>
              <a:t> </a:t>
            </a:r>
            <a:r>
              <a:rPr lang="en-US" sz="4000" dirty="0" err="1">
                <a:latin typeface="Times New Roman" panose="02020603050405020304" pitchFamily="18" charset="0"/>
                <a:ea typeface="Tahoma" panose="020B0604030504040204" pitchFamily="34" charset="0"/>
                <a:cs typeface="Times New Roman" panose="02020603050405020304" pitchFamily="18" charset="0"/>
              </a:rPr>
              <a:t>Meroueh</a:t>
            </a:r>
            <a:endParaRPr lang="en-US" sz="4000" dirty="0">
              <a:latin typeface="Times New Roman" panose="02020603050405020304" pitchFamily="18" charset="0"/>
              <a:ea typeface="Tahoma" panose="020B0604030504040204" pitchFamily="34" charset="0"/>
              <a:cs typeface="Times New Roman" panose="02020603050405020304" pitchFamily="18" charset="0"/>
            </a:endParaRPr>
          </a:p>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		Dr. Joseph C. Ahn</a:t>
            </a:r>
          </a:p>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		Dr. Resham </a:t>
            </a:r>
            <a:r>
              <a:rPr lang="en-US" sz="4000" dirty="0" err="1">
                <a:latin typeface="Times New Roman" panose="02020603050405020304" pitchFamily="18" charset="0"/>
                <a:ea typeface="Tahoma" panose="020B0604030504040204" pitchFamily="34" charset="0"/>
                <a:cs typeface="Times New Roman" panose="02020603050405020304" pitchFamily="18" charset="0"/>
              </a:rPr>
              <a:t>Ramkissoon</a:t>
            </a:r>
            <a:endParaRPr lang="en-US" sz="4000" dirty="0">
              <a:latin typeface="Times New Roman" panose="02020603050405020304" pitchFamily="18" charset="0"/>
              <a:ea typeface="Tahoma" panose="020B0604030504040204" pitchFamily="34" charset="0"/>
              <a:cs typeface="Times New Roman" panose="02020603050405020304" pitchFamily="18" charset="0"/>
            </a:endParaRPr>
          </a:p>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Dr. Hamid </a:t>
            </a:r>
            <a:r>
              <a:rPr lang="en-US" sz="4000" dirty="0" err="1">
                <a:effectLst/>
                <a:latin typeface="Times New Roman" panose="02020603050405020304" pitchFamily="18" charset="0"/>
                <a:ea typeface="Tahoma" panose="020B0604030504040204" pitchFamily="34" charset="0"/>
                <a:cs typeface="Times New Roman" panose="02020603050405020304" pitchFamily="18" charset="0"/>
              </a:rPr>
              <a:t>Tizhoosh’s</a:t>
            </a:r>
            <a:r>
              <a:rPr lang="en-US" sz="4000" dirty="0">
                <a:effectLst/>
                <a:latin typeface="Times New Roman" panose="02020603050405020304" pitchFamily="18" charset="0"/>
                <a:ea typeface="Tahoma" panose="020B0604030504040204" pitchFamily="34" charset="0"/>
                <a:cs typeface="Times New Roman" panose="02020603050405020304" pitchFamily="18" charset="0"/>
              </a:rPr>
              <a:t> Lab (Mayo Clinic, USA)</a:t>
            </a:r>
          </a:p>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		Dr. Peyman Nejat</a:t>
            </a:r>
          </a:p>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Dr. Yung-</a:t>
            </a:r>
            <a:r>
              <a:rPr lang="en-US" sz="4000" dirty="0" err="1">
                <a:effectLst/>
                <a:latin typeface="Times New Roman" panose="02020603050405020304" pitchFamily="18" charset="0"/>
                <a:ea typeface="Tahoma" panose="020B0604030504040204" pitchFamily="34" charset="0"/>
                <a:cs typeface="Times New Roman" panose="02020603050405020304" pitchFamily="18" charset="0"/>
              </a:rPr>
              <a:t>Kyun</a:t>
            </a:r>
            <a:r>
              <a:rPr lang="en-US" sz="4000" dirty="0">
                <a:effectLst/>
                <a:latin typeface="Times New Roman" panose="02020603050405020304" pitchFamily="18" charset="0"/>
                <a:ea typeface="Tahoma" panose="020B0604030504040204" pitchFamily="34" charset="0"/>
                <a:cs typeface="Times New Roman" panose="02020603050405020304" pitchFamily="18" charset="0"/>
              </a:rPr>
              <a:t> Noh’s Lab (</a:t>
            </a:r>
            <a:r>
              <a:rPr lang="en-US" sz="4000" dirty="0" err="1">
                <a:effectLst/>
                <a:latin typeface="Times New Roman" panose="02020603050405020304" pitchFamily="18" charset="0"/>
                <a:ea typeface="Tahoma" panose="020B0604030504040204" pitchFamily="34" charset="0"/>
                <a:cs typeface="Times New Roman" panose="02020603050405020304" pitchFamily="18" charset="0"/>
              </a:rPr>
              <a:t>Hanyang</a:t>
            </a:r>
            <a:r>
              <a:rPr lang="en-US" sz="4000" dirty="0">
                <a:effectLst/>
                <a:latin typeface="Times New Roman" panose="02020603050405020304" pitchFamily="18" charset="0"/>
                <a:ea typeface="Tahoma" panose="020B0604030504040204" pitchFamily="34" charset="0"/>
                <a:cs typeface="Times New Roman" panose="02020603050405020304" pitchFamily="18" charset="0"/>
              </a:rPr>
              <a:t> University, Korea)</a:t>
            </a:r>
          </a:p>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		Dr. </a:t>
            </a:r>
            <a:r>
              <a:rPr lang="en-US" sz="4000" dirty="0" err="1">
                <a:latin typeface="Times New Roman" panose="02020603050405020304" pitchFamily="18" charset="0"/>
                <a:ea typeface="Tahoma" panose="020B0604030504040204" pitchFamily="34" charset="0"/>
                <a:cs typeface="Times New Roman" panose="02020603050405020304" pitchFamily="18" charset="0"/>
              </a:rPr>
              <a:t>Sangwoong</a:t>
            </a:r>
            <a:r>
              <a:rPr lang="en-US" sz="4000" dirty="0">
                <a:latin typeface="Times New Roman" panose="02020603050405020304" pitchFamily="18" charset="0"/>
                <a:ea typeface="Tahoma" panose="020B0604030504040204" pitchFamily="34" charset="0"/>
                <a:cs typeface="Times New Roman" panose="02020603050405020304" pitchFamily="18" charset="0"/>
              </a:rPr>
              <a:t> Yoon</a:t>
            </a:r>
            <a:endParaRPr lang="en-US" sz="4000" dirty="0">
              <a:effectLst/>
              <a:latin typeface="Times New Roman" panose="02020603050405020304" pitchFamily="18" charset="0"/>
              <a:ea typeface="Tahoma" panose="020B0604030504040204" pitchFamily="34" charset="0"/>
              <a:cs typeface="Times New Roman" panose="02020603050405020304" pitchFamily="18" charset="0"/>
            </a:endParaRPr>
          </a:p>
        </p:txBody>
      </p:sp>
      <p:sp>
        <p:nvSpPr>
          <p:cNvPr id="38" name="TextBox 37">
            <a:extLst>
              <a:ext uri="{FF2B5EF4-FFF2-40B4-BE49-F238E27FC236}">
                <a16:creationId xmlns:a16="http://schemas.microsoft.com/office/drawing/2014/main" id="{FB2252CE-F9B9-02D9-F127-280A2E5E5901}"/>
              </a:ext>
            </a:extLst>
          </p:cNvPr>
          <p:cNvSpPr txBox="1"/>
          <p:nvPr/>
        </p:nvSpPr>
        <p:spPr>
          <a:xfrm>
            <a:off x="13979530" y="33399660"/>
            <a:ext cx="12669362" cy="630942"/>
          </a:xfrm>
          <a:prstGeom prst="rect">
            <a:avLst/>
          </a:prstGeom>
          <a:noFill/>
        </p:spPr>
        <p:txBody>
          <a:bodyPr wrap="square" rtlCol="0">
            <a:spAutoFit/>
          </a:bodyPr>
          <a:lstStyle/>
          <a:p>
            <a:pPr algn="just"/>
            <a:r>
              <a:rPr lang="en-US" sz="3500" b="1" dirty="0">
                <a:latin typeface="Times New Roman" panose="02020603050405020304" pitchFamily="18" charset="0"/>
                <a:ea typeface="Tahoma" panose="020B0604030504040204" pitchFamily="34" charset="0"/>
                <a:cs typeface="Times New Roman" panose="02020603050405020304" pitchFamily="18" charset="0"/>
              </a:rPr>
              <a:t>Table 1 –3. </a:t>
            </a:r>
            <a:r>
              <a:rPr lang="en-US" sz="3500" dirty="0">
                <a:latin typeface="Times New Roman" panose="02020603050405020304" pitchFamily="18" charset="0"/>
                <a:ea typeface="Tahoma" panose="020B0604030504040204" pitchFamily="34" charset="0"/>
                <a:cs typeface="Times New Roman" panose="02020603050405020304" pitchFamily="18" charset="0"/>
              </a:rPr>
              <a:t>Performance of the model’s prediction</a:t>
            </a:r>
          </a:p>
        </p:txBody>
      </p:sp>
      <p:sp>
        <p:nvSpPr>
          <p:cNvPr id="39" name="TextBox 38">
            <a:extLst>
              <a:ext uri="{FF2B5EF4-FFF2-40B4-BE49-F238E27FC236}">
                <a16:creationId xmlns:a16="http://schemas.microsoft.com/office/drawing/2014/main" id="{69742E01-132C-D0A5-28C7-7D3A24E89286}"/>
              </a:ext>
            </a:extLst>
          </p:cNvPr>
          <p:cNvSpPr txBox="1"/>
          <p:nvPr/>
        </p:nvSpPr>
        <p:spPr>
          <a:xfrm>
            <a:off x="638712" y="44565393"/>
            <a:ext cx="12669362" cy="1938992"/>
          </a:xfrm>
          <a:prstGeom prst="rect">
            <a:avLst/>
          </a:prstGeom>
          <a:noFill/>
        </p:spPr>
        <p:txBody>
          <a:bodyPr wrap="square" rtlCol="0">
            <a:spAutoFit/>
          </a:bodyPr>
          <a:lstStyle/>
          <a:p>
            <a:pPr algn="just"/>
            <a:r>
              <a:rPr lang="en-US" sz="4000" dirty="0">
                <a:effectLst/>
                <a:latin typeface="Times New Roman" panose="02020603050405020304" pitchFamily="18" charset="0"/>
                <a:ea typeface="Tahoma" panose="020B0604030504040204" pitchFamily="34" charset="0"/>
                <a:cs typeface="Times New Roman" panose="02020603050405020304" pitchFamily="18" charset="0"/>
              </a:rPr>
              <a:t>Iljung Kim: iljung0810@hanyang.ac.kr</a:t>
            </a:r>
          </a:p>
          <a:p>
            <a:pPr algn="just"/>
            <a:endParaRPr lang="en-US" sz="4000" dirty="0">
              <a:effectLst/>
              <a:latin typeface="Times New Roman" panose="02020603050405020304" pitchFamily="18" charset="0"/>
              <a:ea typeface="Tahoma" panose="020B0604030504040204" pitchFamily="34" charset="0"/>
              <a:cs typeface="Times New Roman" panose="02020603050405020304" pitchFamily="18" charset="0"/>
            </a:endParaRPr>
          </a:p>
          <a:p>
            <a:pPr algn="just"/>
            <a:r>
              <a:rPr lang="en-US" sz="4000" dirty="0">
                <a:latin typeface="Times New Roman" panose="02020603050405020304" pitchFamily="18" charset="0"/>
                <a:ea typeface="Tahoma" panose="020B0604030504040204" pitchFamily="34" charset="0"/>
                <a:cs typeface="Times New Roman" panose="02020603050405020304" pitchFamily="18" charset="0"/>
              </a:rPr>
              <a:t>Yung-</a:t>
            </a:r>
            <a:r>
              <a:rPr lang="en-US" sz="4000" dirty="0" err="1">
                <a:latin typeface="Times New Roman" panose="02020603050405020304" pitchFamily="18" charset="0"/>
                <a:ea typeface="Tahoma" panose="020B0604030504040204" pitchFamily="34" charset="0"/>
                <a:cs typeface="Times New Roman" panose="02020603050405020304" pitchFamily="18" charset="0"/>
              </a:rPr>
              <a:t>Kyun</a:t>
            </a:r>
            <a:r>
              <a:rPr lang="en-US" sz="4000" dirty="0">
                <a:latin typeface="Times New Roman" panose="02020603050405020304" pitchFamily="18" charset="0"/>
                <a:ea typeface="Tahoma" panose="020B0604030504040204" pitchFamily="34" charset="0"/>
                <a:cs typeface="Times New Roman" panose="02020603050405020304" pitchFamily="18" charset="0"/>
              </a:rPr>
              <a:t> Noh: </a:t>
            </a:r>
            <a:r>
              <a:rPr lang="en-US" sz="4000" dirty="0" err="1">
                <a:latin typeface="Times New Roman" panose="02020603050405020304" pitchFamily="18" charset="0"/>
                <a:ea typeface="Tahoma" panose="020B0604030504040204" pitchFamily="34" charset="0"/>
                <a:cs typeface="Times New Roman" panose="02020603050405020304" pitchFamily="18" charset="0"/>
              </a:rPr>
              <a:t>nohyung@hanyang.ac.kr</a:t>
            </a:r>
            <a:endParaRPr lang="en-US" sz="4000" dirty="0">
              <a:effectLst/>
              <a:latin typeface="Times New Roman" panose="02020603050405020304" pitchFamily="18" charset="0"/>
              <a:ea typeface="Tahom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56745711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5643</TotalTime>
  <Words>984</Words>
  <Application>Microsoft Macintosh PowerPoint</Application>
  <PresentationFormat>Custom</PresentationFormat>
  <Paragraphs>108</Paragraphs>
  <Slides>2</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vt:i4>
      </vt:variant>
    </vt:vector>
  </HeadingPairs>
  <TitlesOfParts>
    <vt:vector size="8" baseType="lpstr">
      <vt:lpstr>Malgun Gothic</vt:lpstr>
      <vt:lpstr>Aptos</vt:lpstr>
      <vt:lpstr>Aptos Display</vt:lpstr>
      <vt:lpstr>Arial</vt:lpstr>
      <vt:lpstr>Times New Roman</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Kimiljung</dc:creator>
  <cp:lastModifiedBy>Kimiljung</cp:lastModifiedBy>
  <cp:revision>6</cp:revision>
  <dcterms:created xsi:type="dcterms:W3CDTF">2024-08-31T09:55:31Z</dcterms:created>
  <dcterms:modified xsi:type="dcterms:W3CDTF">2024-09-04T07:58:51Z</dcterms:modified>
</cp:coreProperties>
</file>

<file path=docProps/thumbnail.jpeg>
</file>